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85" r:id="rId10"/>
    <p:sldId id="265" r:id="rId11"/>
    <p:sldId id="266" r:id="rId12"/>
    <p:sldId id="288" r:id="rId13"/>
    <p:sldId id="287" r:id="rId14"/>
    <p:sldId id="290" r:id="rId15"/>
    <p:sldId id="291" r:id="rId16"/>
    <p:sldId id="286" r:id="rId17"/>
    <p:sldId id="267" r:id="rId18"/>
    <p:sldId id="271" r:id="rId19"/>
    <p:sldId id="289" r:id="rId20"/>
    <p:sldId id="274" r:id="rId21"/>
    <p:sldId id="268" r:id="rId22"/>
    <p:sldId id="269" r:id="rId23"/>
    <p:sldId id="270" r:id="rId24"/>
    <p:sldId id="272" r:id="rId25"/>
    <p:sldId id="275" r:id="rId26"/>
    <p:sldId id="276" r:id="rId27"/>
    <p:sldId id="277" r:id="rId28"/>
    <p:sldId id="278" r:id="rId29"/>
    <p:sldId id="279" r:id="rId30"/>
    <p:sldId id="280" r:id="rId31"/>
    <p:sldId id="281" r:id="rId32"/>
    <p:sldId id="282" r:id="rId33"/>
    <p:sldId id="283" r:id="rId34"/>
    <p:sldId id="284" r:id="rId35"/>
    <p:sldId id="264" r:id="rId3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63" autoAdjust="0"/>
    <p:restoredTop sz="96713" autoAdjust="0"/>
  </p:normalViewPr>
  <p:slideViewPr>
    <p:cSldViewPr snapToGrid="0">
      <p:cViewPr varScale="1">
        <p:scale>
          <a:sx n="117" d="100"/>
          <a:sy n="117" d="100"/>
        </p:scale>
        <p:origin x="5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B38354F-6C1C-008E-7ED6-C9652E595DCA}"/>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10E99372-0B14-0DEC-D49F-BC8586544E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E73C4194-6967-3DA8-FFE5-B45BC17BAE64}"/>
              </a:ext>
            </a:extLst>
          </p:cNvPr>
          <p:cNvSpPr>
            <a:spLocks noGrp="1"/>
          </p:cNvSpPr>
          <p:nvPr>
            <p:ph type="dt" sz="half" idx="10"/>
          </p:nvPr>
        </p:nvSpPr>
        <p:spPr/>
        <p:txBody>
          <a:bodyPr/>
          <a:lstStyle/>
          <a:p>
            <a:fld id="{AD14205E-FF5E-4EEB-9BCF-D968B35A7A1D}" type="datetimeFigureOut">
              <a:rPr lang="de-DE" smtClean="0"/>
              <a:t>21.02.2024</a:t>
            </a:fld>
            <a:endParaRPr lang="de-DE"/>
          </a:p>
        </p:txBody>
      </p:sp>
      <p:sp>
        <p:nvSpPr>
          <p:cNvPr id="5" name="Fußzeilenplatzhalter 4">
            <a:extLst>
              <a:ext uri="{FF2B5EF4-FFF2-40B4-BE49-F238E27FC236}">
                <a16:creationId xmlns:a16="http://schemas.microsoft.com/office/drawing/2014/main" id="{DBB60649-1FD5-FC9B-B40A-2635E178923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39B2A5D-D66D-8223-85C1-A0B864BBAA38}"/>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656726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0FF808-2F39-BE8C-1785-56EBDA862B6E}"/>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04342B96-432C-7464-FC31-F2324540060E}"/>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FD3CB890-4CF0-9980-F1E6-3150F34A0C2B}"/>
              </a:ext>
            </a:extLst>
          </p:cNvPr>
          <p:cNvSpPr>
            <a:spLocks noGrp="1"/>
          </p:cNvSpPr>
          <p:nvPr>
            <p:ph type="dt" sz="half" idx="10"/>
          </p:nvPr>
        </p:nvSpPr>
        <p:spPr/>
        <p:txBody>
          <a:bodyPr/>
          <a:lstStyle/>
          <a:p>
            <a:fld id="{AD14205E-FF5E-4EEB-9BCF-D968B35A7A1D}" type="datetimeFigureOut">
              <a:rPr lang="de-DE" smtClean="0"/>
              <a:t>21.02.2024</a:t>
            </a:fld>
            <a:endParaRPr lang="de-DE"/>
          </a:p>
        </p:txBody>
      </p:sp>
      <p:sp>
        <p:nvSpPr>
          <p:cNvPr id="5" name="Fußzeilenplatzhalter 4">
            <a:extLst>
              <a:ext uri="{FF2B5EF4-FFF2-40B4-BE49-F238E27FC236}">
                <a16:creationId xmlns:a16="http://schemas.microsoft.com/office/drawing/2014/main" id="{9B8F70C1-6549-EF5C-7C57-8E804CFDEE0E}"/>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A8773AB-CF6A-7556-E7E1-24529F1CBF5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09910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77BCC3F0-8E90-1FA4-C45E-2E2F6F40C570}"/>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9A7527C9-148F-CF74-95AA-FA6ED02F4BA0}"/>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BF96BD1E-F801-3230-2EAD-18F69C169AD9}"/>
              </a:ext>
            </a:extLst>
          </p:cNvPr>
          <p:cNvSpPr>
            <a:spLocks noGrp="1"/>
          </p:cNvSpPr>
          <p:nvPr>
            <p:ph type="dt" sz="half" idx="10"/>
          </p:nvPr>
        </p:nvSpPr>
        <p:spPr/>
        <p:txBody>
          <a:bodyPr/>
          <a:lstStyle/>
          <a:p>
            <a:fld id="{AD14205E-FF5E-4EEB-9BCF-D968B35A7A1D}" type="datetimeFigureOut">
              <a:rPr lang="de-DE" smtClean="0"/>
              <a:t>21.02.2024</a:t>
            </a:fld>
            <a:endParaRPr lang="de-DE"/>
          </a:p>
        </p:txBody>
      </p:sp>
      <p:sp>
        <p:nvSpPr>
          <p:cNvPr id="5" name="Fußzeilenplatzhalter 4">
            <a:extLst>
              <a:ext uri="{FF2B5EF4-FFF2-40B4-BE49-F238E27FC236}">
                <a16:creationId xmlns:a16="http://schemas.microsoft.com/office/drawing/2014/main" id="{5F905855-7C9C-6C5B-8A2F-F8DF4072E5E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12A56DD1-20A7-F014-1B5A-4E8C31E57887}"/>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531734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2B10D5D-7AB0-6E3A-71F1-4178EEBD5DEB}"/>
              </a:ext>
            </a:extLst>
          </p:cNvPr>
          <p:cNvSpPr>
            <a:spLocks noGrp="1"/>
          </p:cNvSpPr>
          <p:nvPr>
            <p:ph type="title"/>
          </p:nvPr>
        </p:nvSpPr>
        <p:spPr>
          <a:xfrm>
            <a:off x="838200" y="231013"/>
            <a:ext cx="9925772" cy="1325563"/>
          </a:xfrm>
        </p:spPr>
        <p:txBody>
          <a:bodyPr/>
          <a:lstStyle>
            <a:lvl1pPr>
              <a:defRPr b="1">
                <a:solidFill>
                  <a:schemeClr val="accent1">
                    <a:lumMod val="50000"/>
                  </a:schemeClr>
                </a:solidFill>
              </a:defRPr>
            </a:lvl1pPr>
          </a:lstStyle>
          <a:p>
            <a:r>
              <a:rPr lang="de-DE" dirty="0"/>
              <a:t>Mastertitelformat bearbeiten</a:t>
            </a:r>
          </a:p>
        </p:txBody>
      </p:sp>
      <p:sp>
        <p:nvSpPr>
          <p:cNvPr id="3" name="Inhaltsplatzhalter 2">
            <a:extLst>
              <a:ext uri="{FF2B5EF4-FFF2-40B4-BE49-F238E27FC236}">
                <a16:creationId xmlns:a16="http://schemas.microsoft.com/office/drawing/2014/main" id="{CD53C458-4586-0B54-D93B-3774EB9CB4BF}"/>
              </a:ext>
            </a:extLst>
          </p:cNvPr>
          <p:cNvSpPr>
            <a:spLocks noGrp="1"/>
          </p:cNvSpPr>
          <p:nvPr>
            <p:ph idx="1"/>
          </p:nvPr>
        </p:nvSpPr>
        <p:spPr>
          <a:xfrm>
            <a:off x="838200" y="1609344"/>
            <a:ext cx="10515600" cy="511213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5F1A79FD-5F29-2C72-539D-89FCF412006F}"/>
              </a:ext>
            </a:extLst>
          </p:cNvPr>
          <p:cNvSpPr>
            <a:spLocks noGrp="1"/>
          </p:cNvSpPr>
          <p:nvPr>
            <p:ph type="dt" sz="half" idx="10"/>
          </p:nvPr>
        </p:nvSpPr>
        <p:spPr/>
        <p:txBody>
          <a:bodyPr/>
          <a:lstStyle/>
          <a:p>
            <a:fld id="{AD14205E-FF5E-4EEB-9BCF-D968B35A7A1D}" type="datetimeFigureOut">
              <a:rPr lang="de-DE" smtClean="0"/>
              <a:t>21.02.2024</a:t>
            </a:fld>
            <a:endParaRPr lang="de-DE"/>
          </a:p>
        </p:txBody>
      </p:sp>
      <p:sp>
        <p:nvSpPr>
          <p:cNvPr id="5" name="Fußzeilenplatzhalter 4">
            <a:extLst>
              <a:ext uri="{FF2B5EF4-FFF2-40B4-BE49-F238E27FC236}">
                <a16:creationId xmlns:a16="http://schemas.microsoft.com/office/drawing/2014/main" id="{57BEE8DE-626F-BF02-1798-9223EDFAA43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0BB21CC0-7F95-1B2C-DCCE-A7E8C417BB33}"/>
              </a:ext>
            </a:extLst>
          </p:cNvPr>
          <p:cNvSpPr>
            <a:spLocks noGrp="1"/>
          </p:cNvSpPr>
          <p:nvPr>
            <p:ph type="sldNum" sz="quarter" idx="12"/>
          </p:nvPr>
        </p:nvSpPr>
        <p:spPr/>
        <p:txBody>
          <a:bodyPr/>
          <a:lstStyle/>
          <a:p>
            <a:fld id="{F66A16B1-7BBF-445A-9FA0-D7DE81470A6D}" type="slidenum">
              <a:rPr lang="de-DE" smtClean="0"/>
              <a:t>‹Nr.›</a:t>
            </a:fld>
            <a:endParaRPr lang="de-DE"/>
          </a:p>
        </p:txBody>
      </p:sp>
      <p:pic>
        <p:nvPicPr>
          <p:cNvPr id="7" name="Picture 2" descr="Cisco IOS Download">
            <a:extLst>
              <a:ext uri="{FF2B5EF4-FFF2-40B4-BE49-F238E27FC236}">
                <a16:creationId xmlns:a16="http://schemas.microsoft.com/office/drawing/2014/main" id="{0C08E9C1-D56D-4186-C803-4CDC7BC004A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10763972" y="112777"/>
            <a:ext cx="1347564" cy="1098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9199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48CC519-CAD1-ED16-1B16-52C72DB825EA}"/>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65AA44E9-07A3-D020-57A6-4633755ACE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F557E7B7-D71D-2CC5-51A6-8DF0F231BE1A}"/>
              </a:ext>
            </a:extLst>
          </p:cNvPr>
          <p:cNvSpPr>
            <a:spLocks noGrp="1"/>
          </p:cNvSpPr>
          <p:nvPr>
            <p:ph type="dt" sz="half" idx="10"/>
          </p:nvPr>
        </p:nvSpPr>
        <p:spPr/>
        <p:txBody>
          <a:bodyPr/>
          <a:lstStyle/>
          <a:p>
            <a:fld id="{AD14205E-FF5E-4EEB-9BCF-D968B35A7A1D}" type="datetimeFigureOut">
              <a:rPr lang="de-DE" smtClean="0"/>
              <a:t>21.02.2024</a:t>
            </a:fld>
            <a:endParaRPr lang="de-DE"/>
          </a:p>
        </p:txBody>
      </p:sp>
      <p:sp>
        <p:nvSpPr>
          <p:cNvPr id="5" name="Fußzeilenplatzhalter 4">
            <a:extLst>
              <a:ext uri="{FF2B5EF4-FFF2-40B4-BE49-F238E27FC236}">
                <a16:creationId xmlns:a16="http://schemas.microsoft.com/office/drawing/2014/main" id="{18C356F7-2C20-2532-9F22-2779B0E045D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2993D642-2940-B184-5691-65887AABBEC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419963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8744B2-E19B-2823-DC94-CB355253298E}"/>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CD2092D1-1F91-5D37-6EAB-AD8597ABEDAF}"/>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096312C4-0CA9-C677-9BFC-699181A63A41}"/>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6178EAF6-E293-3073-16DC-D163A1434EEF}"/>
              </a:ext>
            </a:extLst>
          </p:cNvPr>
          <p:cNvSpPr>
            <a:spLocks noGrp="1"/>
          </p:cNvSpPr>
          <p:nvPr>
            <p:ph type="dt" sz="half" idx="10"/>
          </p:nvPr>
        </p:nvSpPr>
        <p:spPr/>
        <p:txBody>
          <a:bodyPr/>
          <a:lstStyle/>
          <a:p>
            <a:fld id="{AD14205E-FF5E-4EEB-9BCF-D968B35A7A1D}" type="datetimeFigureOut">
              <a:rPr lang="de-DE" smtClean="0"/>
              <a:t>21.02.2024</a:t>
            </a:fld>
            <a:endParaRPr lang="de-DE"/>
          </a:p>
        </p:txBody>
      </p:sp>
      <p:sp>
        <p:nvSpPr>
          <p:cNvPr id="6" name="Fußzeilenplatzhalter 5">
            <a:extLst>
              <a:ext uri="{FF2B5EF4-FFF2-40B4-BE49-F238E27FC236}">
                <a16:creationId xmlns:a16="http://schemas.microsoft.com/office/drawing/2014/main" id="{4FC1F31C-B93D-2C9F-5D50-E412BDF45A9A}"/>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08246F54-A1D4-44D4-B3AE-36B618A6118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6831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792F16-E6D7-BAB1-37F8-C76CD3F692B6}"/>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9FA6784A-C99B-4090-5750-6E2F8ED347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A7AB64C2-4578-73D2-6FB1-4A4E39A0E916}"/>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46D4CE5A-8F0E-BF6F-6BC7-48830ECA35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61C4434B-AE33-BA38-6C8A-D1AE0A92DEBE}"/>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A60AB789-B361-12A5-B3E8-CB05FEB768CF}"/>
              </a:ext>
            </a:extLst>
          </p:cNvPr>
          <p:cNvSpPr>
            <a:spLocks noGrp="1"/>
          </p:cNvSpPr>
          <p:nvPr>
            <p:ph type="dt" sz="half" idx="10"/>
          </p:nvPr>
        </p:nvSpPr>
        <p:spPr/>
        <p:txBody>
          <a:bodyPr/>
          <a:lstStyle/>
          <a:p>
            <a:fld id="{AD14205E-FF5E-4EEB-9BCF-D968B35A7A1D}" type="datetimeFigureOut">
              <a:rPr lang="de-DE" smtClean="0"/>
              <a:t>21.02.2024</a:t>
            </a:fld>
            <a:endParaRPr lang="de-DE"/>
          </a:p>
        </p:txBody>
      </p:sp>
      <p:sp>
        <p:nvSpPr>
          <p:cNvPr id="8" name="Fußzeilenplatzhalter 7">
            <a:extLst>
              <a:ext uri="{FF2B5EF4-FFF2-40B4-BE49-F238E27FC236}">
                <a16:creationId xmlns:a16="http://schemas.microsoft.com/office/drawing/2014/main" id="{D0F5A83E-66E2-B22E-A9C8-B881180BC1A2}"/>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3299F62D-9A0A-D9EA-5068-0A7A6567259E}"/>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3592225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0D52B84-95C3-27A3-F4F7-D1A5F1EAAE4D}"/>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E2838AE5-CC18-C8BB-FA98-43B6D4654027}"/>
              </a:ext>
            </a:extLst>
          </p:cNvPr>
          <p:cNvSpPr>
            <a:spLocks noGrp="1"/>
          </p:cNvSpPr>
          <p:nvPr>
            <p:ph type="dt" sz="half" idx="10"/>
          </p:nvPr>
        </p:nvSpPr>
        <p:spPr/>
        <p:txBody>
          <a:bodyPr/>
          <a:lstStyle/>
          <a:p>
            <a:fld id="{AD14205E-FF5E-4EEB-9BCF-D968B35A7A1D}" type="datetimeFigureOut">
              <a:rPr lang="de-DE" smtClean="0"/>
              <a:t>21.02.2024</a:t>
            </a:fld>
            <a:endParaRPr lang="de-DE"/>
          </a:p>
        </p:txBody>
      </p:sp>
      <p:sp>
        <p:nvSpPr>
          <p:cNvPr id="4" name="Fußzeilenplatzhalter 3">
            <a:extLst>
              <a:ext uri="{FF2B5EF4-FFF2-40B4-BE49-F238E27FC236}">
                <a16:creationId xmlns:a16="http://schemas.microsoft.com/office/drawing/2014/main" id="{1414D639-B0E2-CDC5-8611-EC2540521324}"/>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61D8E65B-0C02-7830-6B86-C895E07D380B}"/>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4041368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D060E6B-DFBE-B5D5-6CF5-890D9011D18B}"/>
              </a:ext>
            </a:extLst>
          </p:cNvPr>
          <p:cNvSpPr>
            <a:spLocks noGrp="1"/>
          </p:cNvSpPr>
          <p:nvPr>
            <p:ph type="dt" sz="half" idx="10"/>
          </p:nvPr>
        </p:nvSpPr>
        <p:spPr/>
        <p:txBody>
          <a:bodyPr/>
          <a:lstStyle/>
          <a:p>
            <a:fld id="{AD14205E-FF5E-4EEB-9BCF-D968B35A7A1D}" type="datetimeFigureOut">
              <a:rPr lang="de-DE" smtClean="0"/>
              <a:t>21.02.2024</a:t>
            </a:fld>
            <a:endParaRPr lang="de-DE"/>
          </a:p>
        </p:txBody>
      </p:sp>
      <p:sp>
        <p:nvSpPr>
          <p:cNvPr id="3" name="Fußzeilenplatzhalter 2">
            <a:extLst>
              <a:ext uri="{FF2B5EF4-FFF2-40B4-BE49-F238E27FC236}">
                <a16:creationId xmlns:a16="http://schemas.microsoft.com/office/drawing/2014/main" id="{FC64A288-5432-181C-351C-3E179DE28DDF}"/>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51550FB9-C2BF-A609-7C39-5B8CC3D8DB1B}"/>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943572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7C90F17-4728-D519-E8FF-9B29EF70C5BF}"/>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FCCD3FBC-A17B-1195-FC91-B2BCB6899C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79EBC039-C509-819A-695C-728908B807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9E4FF8C4-CE7B-B97A-F392-F30B1E31D342}"/>
              </a:ext>
            </a:extLst>
          </p:cNvPr>
          <p:cNvSpPr>
            <a:spLocks noGrp="1"/>
          </p:cNvSpPr>
          <p:nvPr>
            <p:ph type="dt" sz="half" idx="10"/>
          </p:nvPr>
        </p:nvSpPr>
        <p:spPr/>
        <p:txBody>
          <a:bodyPr/>
          <a:lstStyle/>
          <a:p>
            <a:fld id="{AD14205E-FF5E-4EEB-9BCF-D968B35A7A1D}" type="datetimeFigureOut">
              <a:rPr lang="de-DE" smtClean="0"/>
              <a:t>21.02.2024</a:t>
            </a:fld>
            <a:endParaRPr lang="de-DE"/>
          </a:p>
        </p:txBody>
      </p:sp>
      <p:sp>
        <p:nvSpPr>
          <p:cNvPr id="6" name="Fußzeilenplatzhalter 5">
            <a:extLst>
              <a:ext uri="{FF2B5EF4-FFF2-40B4-BE49-F238E27FC236}">
                <a16:creationId xmlns:a16="http://schemas.microsoft.com/office/drawing/2014/main" id="{1074381F-3BD7-2406-EA7F-260B0647FF23}"/>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A85D8AC3-64A7-4871-C567-C05DAFE87FE8}"/>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11662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B1671BC-BBCB-4E88-E415-C1209633CAEB}"/>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E5A597A1-BBB4-E8FB-7B98-1CA9E59F7A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402C5623-BA16-431C-4353-256CAFFF35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60808D42-9CD4-5D5C-72A6-D42DA86323FE}"/>
              </a:ext>
            </a:extLst>
          </p:cNvPr>
          <p:cNvSpPr>
            <a:spLocks noGrp="1"/>
          </p:cNvSpPr>
          <p:nvPr>
            <p:ph type="dt" sz="half" idx="10"/>
          </p:nvPr>
        </p:nvSpPr>
        <p:spPr/>
        <p:txBody>
          <a:bodyPr/>
          <a:lstStyle/>
          <a:p>
            <a:fld id="{AD14205E-FF5E-4EEB-9BCF-D968B35A7A1D}" type="datetimeFigureOut">
              <a:rPr lang="de-DE" smtClean="0"/>
              <a:t>21.02.2024</a:t>
            </a:fld>
            <a:endParaRPr lang="de-DE"/>
          </a:p>
        </p:txBody>
      </p:sp>
      <p:sp>
        <p:nvSpPr>
          <p:cNvPr id="6" name="Fußzeilenplatzhalter 5">
            <a:extLst>
              <a:ext uri="{FF2B5EF4-FFF2-40B4-BE49-F238E27FC236}">
                <a16:creationId xmlns:a16="http://schemas.microsoft.com/office/drawing/2014/main" id="{B0A56847-3FC8-0FAC-C594-CDCBC5B3107D}"/>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3FE740C4-41D7-1DD7-A58C-59B7FF38FAC3}"/>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19808910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4B94C4EC-4DE1-C2EC-6DED-9BD5D1FDD7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DF5D72F5-FB0D-EC54-60B0-4CF959C07B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9A6AD27B-3000-C071-4304-90428A9F7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14205E-FF5E-4EEB-9BCF-D968B35A7A1D}" type="datetimeFigureOut">
              <a:rPr lang="de-DE" smtClean="0"/>
              <a:t>21.02.2024</a:t>
            </a:fld>
            <a:endParaRPr lang="de-DE"/>
          </a:p>
        </p:txBody>
      </p:sp>
      <p:sp>
        <p:nvSpPr>
          <p:cNvPr id="5" name="Fußzeilenplatzhalter 4">
            <a:extLst>
              <a:ext uri="{FF2B5EF4-FFF2-40B4-BE49-F238E27FC236}">
                <a16:creationId xmlns:a16="http://schemas.microsoft.com/office/drawing/2014/main" id="{04D9B96F-3560-AEF6-B3A7-E9B58F46EC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2A570C07-2BC7-B7B5-1B0F-D891A8EDBD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6A16B1-7BBF-445A-9FA0-D7DE81470A6D}" type="slidenum">
              <a:rPr lang="de-DE" smtClean="0"/>
              <a:t>‹Nr.›</a:t>
            </a:fld>
            <a:endParaRPr lang="de-DE"/>
          </a:p>
        </p:txBody>
      </p:sp>
    </p:spTree>
    <p:extLst>
      <p:ext uri="{BB962C8B-B14F-4D97-AF65-F5344CB8AC3E}">
        <p14:creationId xmlns:p14="http://schemas.microsoft.com/office/powerpoint/2010/main" val="2451109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cisco.com/c/en/us/training-events/training-certifications/certifications/associate/ccna.html"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cisco.com/c/de_de/support/docs/security/ios-firewall/23602-confaccesslists.html"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youtube.com/playlist?list=PLCb8EhYsrW_vtENAJ18-FsW_PoE20ilAe" TargetMode="External"/><Relationship Id="rId2" Type="http://schemas.openxmlformats.org/officeDocument/2006/relationships/hyperlink" Target="https://www.youtube.com/watch?v=UHK87zRDxlE&amp;list=PLi0MTIjZai_yOugec--tdY8l_BBhvppJx" TargetMode="External"/><Relationship Id="rId1" Type="http://schemas.openxmlformats.org/officeDocument/2006/relationships/slideLayout" Target="../slideLayouts/slideLayout2.xml"/><Relationship Id="rId6" Type="http://schemas.openxmlformats.org/officeDocument/2006/relationships/hyperlink" Target="https://www.youtube.com/watch?v=2IIYRHCD_e4" TargetMode="External"/><Relationship Id="rId5" Type="http://schemas.openxmlformats.org/officeDocument/2006/relationships/hyperlink" Target="https://www.youtube.com/watch?v=XHlr791Lid0" TargetMode="External"/><Relationship Id="rId4" Type="http://schemas.openxmlformats.org/officeDocument/2006/relationships/hyperlink" Target="https://ipcisco.com/lesson/network-topology-architectures/"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www.ciscopress.com/store/ccna-200-301-official-cert-guide-volume-1-9780135792735" TargetMode="External"/><Relationship Id="rId3" Type="http://schemas.openxmlformats.org/officeDocument/2006/relationships/hyperlink" Target="https://it-market.com/de/cisco" TargetMode="External"/><Relationship Id="rId7" Type="http://schemas.openxmlformats.org/officeDocument/2006/relationships/hyperlink" Target="https://www.youtube.com/playlist?list=PL2wsMnFHgO2qKNH0DXPitNj09LIwsW7MB" TargetMode="External"/><Relationship Id="rId2" Type="http://schemas.openxmlformats.org/officeDocument/2006/relationships/hyperlink" Target="https://skillsforall.com/resources/lab-downloads" TargetMode="External"/><Relationship Id="rId1" Type="http://schemas.openxmlformats.org/officeDocument/2006/relationships/slideLayout" Target="../slideLayouts/slideLayout2.xml"/><Relationship Id="rId6" Type="http://schemas.openxmlformats.org/officeDocument/2006/relationships/hyperlink" Target="https://www.youtube.com/playlist?list=PLxbwE86jKRgMpuZuLBivzlM8s2Dk5lXBQ" TargetMode="External"/><Relationship Id="rId5" Type="http://schemas.openxmlformats.org/officeDocument/2006/relationships/hyperlink" Target="https://www.youtube.com/watch?v=1Z4ykbFgtwo" TargetMode="External"/><Relationship Id="rId4" Type="http://schemas.openxmlformats.org/officeDocument/2006/relationships/hyperlink" Target="https://www.usedcisco.de/" TargetMode="External"/><Relationship Id="rId9" Type="http://schemas.openxmlformats.org/officeDocument/2006/relationships/hyperlink" Target="https://www.r33net.de/cisco-router-konfiguration-befehlecommand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6" name="Rectangle 3085">
            <a:extLst>
              <a:ext uri="{FF2B5EF4-FFF2-40B4-BE49-F238E27FC236}">
                <a16:creationId xmlns:a16="http://schemas.microsoft.com/office/drawing/2014/main" id="{5964CBE2-084A-47DF-A704-CF5F6217B5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3F46630C-CB4A-7643-77F3-499535753A0B}"/>
              </a:ext>
            </a:extLst>
          </p:cNvPr>
          <p:cNvSpPr>
            <a:spLocks noGrp="1"/>
          </p:cNvSpPr>
          <p:nvPr>
            <p:ph type="ctrTitle"/>
          </p:nvPr>
        </p:nvSpPr>
        <p:spPr>
          <a:xfrm>
            <a:off x="838199" y="1174819"/>
            <a:ext cx="4826795" cy="2858363"/>
          </a:xfrm>
        </p:spPr>
        <p:txBody>
          <a:bodyPr>
            <a:normAutofit/>
          </a:bodyPr>
          <a:lstStyle/>
          <a:p>
            <a:pPr algn="l"/>
            <a:r>
              <a:rPr lang="de-DE" sz="7200" b="1" dirty="0">
                <a:solidFill>
                  <a:schemeClr val="bg1"/>
                </a:solidFill>
              </a:rPr>
              <a:t>Cisco IOS</a:t>
            </a:r>
          </a:p>
        </p:txBody>
      </p:sp>
      <p:sp>
        <p:nvSpPr>
          <p:cNvPr id="3" name="Untertitel 2">
            <a:extLst>
              <a:ext uri="{FF2B5EF4-FFF2-40B4-BE49-F238E27FC236}">
                <a16:creationId xmlns:a16="http://schemas.microsoft.com/office/drawing/2014/main" id="{B20633DD-7260-05C3-99DD-CEB1D8DD3AD1}"/>
              </a:ext>
            </a:extLst>
          </p:cNvPr>
          <p:cNvSpPr>
            <a:spLocks noGrp="1"/>
          </p:cNvSpPr>
          <p:nvPr>
            <p:ph type="subTitle" idx="1"/>
          </p:nvPr>
        </p:nvSpPr>
        <p:spPr>
          <a:xfrm>
            <a:off x="835024" y="4414180"/>
            <a:ext cx="5063887" cy="1594507"/>
          </a:xfrm>
        </p:spPr>
        <p:txBody>
          <a:bodyPr>
            <a:normAutofit fontScale="92500"/>
          </a:bodyPr>
          <a:lstStyle/>
          <a:p>
            <a:pPr algn="l"/>
            <a:r>
              <a:rPr lang="de-DE" sz="2800" b="1" dirty="0">
                <a:solidFill>
                  <a:schemeClr val="bg1"/>
                </a:solidFill>
              </a:rPr>
              <a:t>Internetworking Operating System</a:t>
            </a:r>
          </a:p>
          <a:p>
            <a:pPr algn="l"/>
            <a:endParaRPr lang="de-DE" dirty="0">
              <a:solidFill>
                <a:schemeClr val="bg1"/>
              </a:solidFill>
            </a:endParaRPr>
          </a:p>
          <a:p>
            <a:pPr algn="l"/>
            <a:r>
              <a:rPr lang="de-DE" dirty="0">
                <a:solidFill>
                  <a:schemeClr val="bg1"/>
                </a:solidFill>
              </a:rPr>
              <a:t>Einführung &amp; Beispielkonfigurationen</a:t>
            </a:r>
          </a:p>
        </p:txBody>
      </p:sp>
      <p:pic>
        <p:nvPicPr>
          <p:cNvPr id="6" name="Picture 2">
            <a:extLst>
              <a:ext uri="{FF2B5EF4-FFF2-40B4-BE49-F238E27FC236}">
                <a16:creationId xmlns:a16="http://schemas.microsoft.com/office/drawing/2014/main" id="{137F047A-7FBF-85DD-EF8F-4E44321F668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795" r="-3" b="4721"/>
          <a:stretch/>
        </p:blipFill>
        <p:spPr bwMode="auto">
          <a:xfrm>
            <a:off x="6096000" y="841375"/>
            <a:ext cx="5260975" cy="4707593"/>
          </a:xfrm>
          <a:custGeom>
            <a:avLst/>
            <a:gdLst/>
            <a:ahLst/>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noFill/>
          <a:effectLst>
            <a:outerShdw blurRad="381000" dist="152400" dir="5400000" algn="t" rotWithShape="0">
              <a:prstClr val="black">
                <a:alpha val="10000"/>
              </a:prstClr>
            </a:outerShdw>
          </a:effectLst>
          <a:extLst>
            <a:ext uri="{909E8E84-426E-40DD-AFC4-6F175D3DCCD1}">
              <a14:hiddenFill xmlns:a14="http://schemas.microsoft.com/office/drawing/2010/main">
                <a:solidFill>
                  <a:srgbClr val="FFFFFF"/>
                </a:solidFill>
              </a14:hiddenFill>
            </a:ext>
          </a:extLst>
        </p:spPr>
      </p:pic>
      <p:sp>
        <p:nvSpPr>
          <p:cNvPr id="3088" name="Freeform: Shape 3087">
            <a:extLst>
              <a:ext uri="{FF2B5EF4-FFF2-40B4-BE49-F238E27FC236}">
                <a16:creationId xmlns:a16="http://schemas.microsoft.com/office/drawing/2014/main" id="{686A5CBB-E03B-4019-8BCD-78975D39E4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90" name="Freeform: Shape 3089">
            <a:extLst>
              <a:ext uri="{FF2B5EF4-FFF2-40B4-BE49-F238E27FC236}">
                <a16:creationId xmlns:a16="http://schemas.microsoft.com/office/drawing/2014/main" id="{94993204-9792-4E61-A83C-73D4379E2B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23810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4F0B79-251D-08EF-2D8E-D616D3A50FCB}"/>
              </a:ext>
            </a:extLst>
          </p:cNvPr>
          <p:cNvSpPr>
            <a:spLocks noGrp="1"/>
          </p:cNvSpPr>
          <p:nvPr>
            <p:ph type="title"/>
          </p:nvPr>
        </p:nvSpPr>
        <p:spPr/>
        <p:txBody>
          <a:bodyPr>
            <a:normAutofit fontScale="90000"/>
          </a:bodyPr>
          <a:lstStyle/>
          <a:p>
            <a:r>
              <a:rPr lang="de-DE" dirty="0"/>
              <a:t>Best Practice: Layer 2 Switch basiskonfigurieren und eine IP-Adresse zuweisen</a:t>
            </a:r>
          </a:p>
        </p:txBody>
      </p:sp>
      <p:sp>
        <p:nvSpPr>
          <p:cNvPr id="3" name="Inhaltsplatzhalter 2">
            <a:extLst>
              <a:ext uri="{FF2B5EF4-FFF2-40B4-BE49-F238E27FC236}">
                <a16:creationId xmlns:a16="http://schemas.microsoft.com/office/drawing/2014/main" id="{E83EC4D3-9397-1CCB-E44C-68C845BAE7BF}"/>
              </a:ext>
            </a:extLst>
          </p:cNvPr>
          <p:cNvSpPr>
            <a:spLocks noGrp="1"/>
          </p:cNvSpPr>
          <p:nvPr>
            <p:ph idx="1"/>
          </p:nvPr>
        </p:nvSpPr>
        <p:spPr/>
        <p:txBody>
          <a:bodyPr>
            <a:normAutofit fontScale="85000" lnSpcReduction="20000"/>
          </a:bodyPr>
          <a:lstStyle/>
          <a:p>
            <a:r>
              <a:rPr lang="de-DE" b="1" dirty="0"/>
              <a:t>Switch&gt; </a:t>
            </a:r>
            <a:r>
              <a:rPr lang="de-DE" b="1" dirty="0" err="1"/>
              <a:t>enable</a:t>
            </a:r>
            <a:endParaRPr lang="de-DE" b="1" dirty="0"/>
          </a:p>
          <a:p>
            <a:r>
              <a:rPr lang="de-DE" b="1" dirty="0"/>
              <a:t>Switch# </a:t>
            </a:r>
            <a:r>
              <a:rPr lang="de-DE" b="1" dirty="0" err="1"/>
              <a:t>config</a:t>
            </a:r>
            <a:r>
              <a:rPr lang="de-DE" b="1" dirty="0"/>
              <a:t> </a:t>
            </a:r>
            <a:r>
              <a:rPr lang="de-DE" b="1" dirty="0" err="1"/>
              <a:t>term</a:t>
            </a:r>
            <a:endParaRPr lang="de-DE" b="1" dirty="0"/>
          </a:p>
          <a:p>
            <a:r>
              <a:rPr lang="de-DE" b="1" dirty="0"/>
              <a:t>Switch(</a:t>
            </a:r>
            <a:r>
              <a:rPr lang="de-DE" b="1" dirty="0" err="1"/>
              <a:t>config</a:t>
            </a:r>
            <a:r>
              <a:rPr lang="de-DE" b="1" dirty="0"/>
              <a:t>)# </a:t>
            </a:r>
            <a:r>
              <a:rPr lang="de-DE" b="1" dirty="0" err="1"/>
              <a:t>hostname</a:t>
            </a:r>
            <a:r>
              <a:rPr lang="de-DE" b="1" dirty="0"/>
              <a:t> S1</a:t>
            </a:r>
          </a:p>
          <a:p>
            <a:r>
              <a:rPr lang="de-DE" b="1" dirty="0"/>
              <a:t>S1(</a:t>
            </a:r>
            <a:r>
              <a:rPr lang="de-DE" b="1" dirty="0" err="1"/>
              <a:t>config</a:t>
            </a:r>
            <a:r>
              <a:rPr lang="de-DE" b="1" dirty="0"/>
              <a:t>)# interface </a:t>
            </a:r>
            <a:r>
              <a:rPr lang="de-DE" b="1" dirty="0" err="1"/>
              <a:t>vlan</a:t>
            </a:r>
            <a:r>
              <a:rPr lang="de-DE" b="1" dirty="0"/>
              <a:t> 1</a:t>
            </a:r>
          </a:p>
          <a:p>
            <a:r>
              <a:rPr lang="de-DE" b="1" dirty="0"/>
              <a:t>S1(</a:t>
            </a:r>
            <a:r>
              <a:rPr lang="de-DE" b="1" dirty="0" err="1"/>
              <a:t>config-if</a:t>
            </a:r>
            <a:r>
              <a:rPr lang="de-DE" b="1" dirty="0"/>
              <a:t>)# </a:t>
            </a:r>
            <a:r>
              <a:rPr lang="de-DE" b="1" dirty="0" err="1"/>
              <a:t>ip</a:t>
            </a:r>
            <a:r>
              <a:rPr lang="de-DE" b="1" dirty="0"/>
              <a:t> </a:t>
            </a:r>
            <a:r>
              <a:rPr lang="de-DE" b="1" dirty="0" err="1"/>
              <a:t>address</a:t>
            </a:r>
            <a:r>
              <a:rPr lang="de-DE" b="1" dirty="0"/>
              <a:t> 192.168.1.253 255.255.255.0</a:t>
            </a:r>
          </a:p>
          <a:p>
            <a:r>
              <a:rPr lang="de-DE" b="1" dirty="0"/>
              <a:t>S1(</a:t>
            </a:r>
            <a:r>
              <a:rPr lang="de-DE" b="1" dirty="0" err="1"/>
              <a:t>config-if</a:t>
            </a:r>
            <a:r>
              <a:rPr lang="de-DE" b="1" dirty="0"/>
              <a:t>)# </a:t>
            </a:r>
            <a:r>
              <a:rPr lang="de-DE" b="1" dirty="0" err="1"/>
              <a:t>no</a:t>
            </a:r>
            <a:r>
              <a:rPr lang="de-DE" b="1" dirty="0"/>
              <a:t> </a:t>
            </a:r>
            <a:r>
              <a:rPr lang="de-DE" b="1" dirty="0" err="1"/>
              <a:t>shutdown</a:t>
            </a:r>
            <a:endParaRPr lang="de-DE" b="1" dirty="0"/>
          </a:p>
          <a:p>
            <a:r>
              <a:rPr lang="de-DE" b="1" dirty="0"/>
              <a:t>S1(</a:t>
            </a:r>
            <a:r>
              <a:rPr lang="de-DE" b="1" dirty="0" err="1"/>
              <a:t>config-if</a:t>
            </a:r>
            <a:r>
              <a:rPr lang="de-DE" b="1" dirty="0"/>
              <a:t>)# do </a:t>
            </a:r>
            <a:r>
              <a:rPr lang="de-DE" b="1" dirty="0" err="1"/>
              <a:t>show</a:t>
            </a:r>
            <a:r>
              <a:rPr lang="de-DE" b="1" dirty="0"/>
              <a:t> </a:t>
            </a:r>
            <a:r>
              <a:rPr lang="de-DE" b="1" dirty="0" err="1"/>
              <a:t>ip</a:t>
            </a:r>
            <a:r>
              <a:rPr lang="de-DE" b="1" dirty="0"/>
              <a:t> interface </a:t>
            </a:r>
            <a:r>
              <a:rPr lang="de-DE" b="1" dirty="0" err="1"/>
              <a:t>brief</a:t>
            </a:r>
            <a:endParaRPr lang="de-DE" b="1" dirty="0"/>
          </a:p>
          <a:p>
            <a:r>
              <a:rPr lang="de-DE" b="1" dirty="0"/>
              <a:t>S1(</a:t>
            </a:r>
            <a:r>
              <a:rPr lang="de-DE" b="1" dirty="0" err="1"/>
              <a:t>config-if</a:t>
            </a:r>
            <a:r>
              <a:rPr lang="de-DE" b="1" dirty="0"/>
              <a:t>)# </a:t>
            </a:r>
            <a:r>
              <a:rPr lang="de-DE" b="1" dirty="0" err="1"/>
              <a:t>exit</a:t>
            </a:r>
            <a:endParaRPr lang="de-DE" b="1" dirty="0"/>
          </a:p>
          <a:p>
            <a:r>
              <a:rPr lang="de-DE" b="1" dirty="0">
                <a:solidFill>
                  <a:schemeClr val="tx1">
                    <a:lumMod val="50000"/>
                    <a:lumOff val="50000"/>
                  </a:schemeClr>
                </a:solidFill>
              </a:rPr>
              <a:t>S1(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a:t>
            </a:r>
            <a:r>
              <a:rPr lang="de-DE" b="1" dirty="0" err="1">
                <a:solidFill>
                  <a:schemeClr val="tx1">
                    <a:lumMod val="50000"/>
                    <a:lumOff val="50000"/>
                  </a:schemeClr>
                </a:solidFill>
              </a:rPr>
              <a:t>default</a:t>
            </a:r>
            <a:r>
              <a:rPr lang="de-DE" b="1" dirty="0">
                <a:solidFill>
                  <a:schemeClr val="tx1">
                    <a:lumMod val="50000"/>
                    <a:lumOff val="50000"/>
                  </a:schemeClr>
                </a:solidFill>
              </a:rPr>
              <a:t>-gateway 192.168.1.254</a:t>
            </a:r>
          </a:p>
          <a:p>
            <a:r>
              <a:rPr lang="de-DE" b="1" dirty="0">
                <a:solidFill>
                  <a:schemeClr val="tx1">
                    <a:lumMod val="50000"/>
                    <a:lumOff val="50000"/>
                  </a:schemeClr>
                </a:solidFill>
              </a:rPr>
              <a:t>S1(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name-server 1.1.1.1</a:t>
            </a:r>
          </a:p>
          <a:p>
            <a:r>
              <a:rPr lang="de-DE" b="1" dirty="0"/>
              <a:t>S1(</a:t>
            </a:r>
            <a:r>
              <a:rPr lang="de-DE" b="1" dirty="0" err="1"/>
              <a:t>config</a:t>
            </a:r>
            <a:r>
              <a:rPr lang="de-DE" b="1" dirty="0"/>
              <a:t>)# </a:t>
            </a:r>
            <a:r>
              <a:rPr lang="de-DE" b="1" dirty="0" err="1"/>
              <a:t>exit</a:t>
            </a:r>
            <a:endParaRPr lang="de-DE" b="1" dirty="0"/>
          </a:p>
          <a:p>
            <a:r>
              <a:rPr lang="de-DE" b="1" dirty="0"/>
              <a:t>S1# ping &lt;IP-Adresse&gt;</a:t>
            </a:r>
          </a:p>
          <a:p>
            <a:r>
              <a:rPr lang="de-DE" b="1" dirty="0"/>
              <a:t>S1# </a:t>
            </a:r>
            <a:r>
              <a:rPr lang="de-DE" b="1" dirty="0" err="1"/>
              <a:t>copy</a:t>
            </a:r>
            <a:r>
              <a:rPr lang="de-DE" b="1" dirty="0"/>
              <a:t> </a:t>
            </a:r>
            <a:r>
              <a:rPr lang="de-DE" b="1" dirty="0" err="1"/>
              <a:t>running-config</a:t>
            </a:r>
            <a:r>
              <a:rPr lang="de-DE" b="1" dirty="0"/>
              <a:t> </a:t>
            </a:r>
            <a:r>
              <a:rPr lang="de-DE" b="1" dirty="0" err="1"/>
              <a:t>startup-config</a:t>
            </a:r>
            <a:endParaRPr lang="de-DE" b="1" dirty="0"/>
          </a:p>
        </p:txBody>
      </p:sp>
      <p:pic>
        <p:nvPicPr>
          <p:cNvPr id="5" name="Grafik 4">
            <a:extLst>
              <a:ext uri="{FF2B5EF4-FFF2-40B4-BE49-F238E27FC236}">
                <a16:creationId xmlns:a16="http://schemas.microsoft.com/office/drawing/2014/main" id="{B1A08D73-56D5-61A1-17F8-46C8A8AE05BD}"/>
              </a:ext>
            </a:extLst>
          </p:cNvPr>
          <p:cNvPicPr>
            <a:picLocks noChangeAspect="1"/>
          </p:cNvPicPr>
          <p:nvPr/>
        </p:nvPicPr>
        <p:blipFill>
          <a:blip r:embed="rId2"/>
          <a:stretch>
            <a:fillRect/>
          </a:stretch>
        </p:blipFill>
        <p:spPr>
          <a:xfrm>
            <a:off x="9040812" y="1951037"/>
            <a:ext cx="1552575" cy="809625"/>
          </a:xfrm>
          <a:prstGeom prst="rect">
            <a:avLst/>
          </a:prstGeom>
        </p:spPr>
      </p:pic>
      <p:pic>
        <p:nvPicPr>
          <p:cNvPr id="7" name="Grafik 6">
            <a:extLst>
              <a:ext uri="{FF2B5EF4-FFF2-40B4-BE49-F238E27FC236}">
                <a16:creationId xmlns:a16="http://schemas.microsoft.com/office/drawing/2014/main" id="{966909EA-3B98-74DC-6F16-4FD308B45346}"/>
              </a:ext>
            </a:extLst>
          </p:cNvPr>
          <p:cNvPicPr>
            <a:picLocks noChangeAspect="1"/>
          </p:cNvPicPr>
          <p:nvPr/>
        </p:nvPicPr>
        <p:blipFill>
          <a:blip r:embed="rId3"/>
          <a:stretch>
            <a:fillRect/>
          </a:stretch>
        </p:blipFill>
        <p:spPr>
          <a:xfrm>
            <a:off x="7625836" y="4596193"/>
            <a:ext cx="4200525" cy="1304925"/>
          </a:xfrm>
          <a:prstGeom prst="rect">
            <a:avLst/>
          </a:prstGeom>
        </p:spPr>
      </p:pic>
      <p:sp>
        <p:nvSpPr>
          <p:cNvPr id="4" name="Textfeld 3">
            <a:extLst>
              <a:ext uri="{FF2B5EF4-FFF2-40B4-BE49-F238E27FC236}">
                <a16:creationId xmlns:a16="http://schemas.microsoft.com/office/drawing/2014/main" id="{E14E3714-3102-BCEB-4C19-4B64C22BBA24}"/>
              </a:ext>
            </a:extLst>
          </p:cNvPr>
          <p:cNvSpPr txBox="1"/>
          <p:nvPr/>
        </p:nvSpPr>
        <p:spPr>
          <a:xfrm>
            <a:off x="10206047" y="5503023"/>
            <a:ext cx="1384033" cy="276999"/>
          </a:xfrm>
          <a:prstGeom prst="rect">
            <a:avLst/>
          </a:prstGeom>
          <a:noFill/>
        </p:spPr>
        <p:txBody>
          <a:bodyPr wrap="none" rtlCol="0">
            <a:spAutoFit/>
          </a:bodyPr>
          <a:lstStyle/>
          <a:p>
            <a:r>
              <a:rPr lang="de-DE" sz="1200" dirty="0"/>
              <a:t>Cisco </a:t>
            </a:r>
            <a:r>
              <a:rPr lang="de-DE" sz="1200" dirty="0" err="1"/>
              <a:t>Catalyst</a:t>
            </a:r>
            <a:r>
              <a:rPr lang="de-DE" sz="1200" dirty="0"/>
              <a:t> 2960</a:t>
            </a:r>
          </a:p>
        </p:txBody>
      </p:sp>
    </p:spTree>
    <p:extLst>
      <p:ext uri="{BB962C8B-B14F-4D97-AF65-F5344CB8AC3E}">
        <p14:creationId xmlns:p14="http://schemas.microsoft.com/office/powerpoint/2010/main" val="1331715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02AE59-177F-DA1F-EC06-F8B54F128A68}"/>
              </a:ext>
            </a:extLst>
          </p:cNvPr>
          <p:cNvSpPr>
            <a:spLocks noGrp="1"/>
          </p:cNvSpPr>
          <p:nvPr>
            <p:ph type="title"/>
          </p:nvPr>
        </p:nvSpPr>
        <p:spPr/>
        <p:txBody>
          <a:bodyPr>
            <a:normAutofit fontScale="90000"/>
          </a:bodyPr>
          <a:lstStyle/>
          <a:p>
            <a:r>
              <a:rPr lang="de-DE" dirty="0"/>
              <a:t>Best Practice: Router (1941) oder L3-Switch (z.B. 3560) basiskonfigurieren und Routing aktivieren</a:t>
            </a:r>
          </a:p>
        </p:txBody>
      </p:sp>
      <p:sp>
        <p:nvSpPr>
          <p:cNvPr id="3" name="Inhaltsplatzhalter 2">
            <a:extLst>
              <a:ext uri="{FF2B5EF4-FFF2-40B4-BE49-F238E27FC236}">
                <a16:creationId xmlns:a16="http://schemas.microsoft.com/office/drawing/2014/main" id="{63CF2A32-036F-EDC3-F5F9-6D51DB254341}"/>
              </a:ext>
            </a:extLst>
          </p:cNvPr>
          <p:cNvSpPr>
            <a:spLocks noGrp="1"/>
          </p:cNvSpPr>
          <p:nvPr>
            <p:ph idx="1"/>
          </p:nvPr>
        </p:nvSpPr>
        <p:spPr/>
        <p:txBody>
          <a:bodyPr>
            <a:normAutofit fontScale="62500" lnSpcReduction="20000"/>
          </a:bodyPr>
          <a:lstStyle/>
          <a:p>
            <a:r>
              <a:rPr lang="de-DE" b="1" dirty="0"/>
              <a:t>Router&gt; </a:t>
            </a:r>
            <a:r>
              <a:rPr lang="de-DE" b="1" dirty="0" err="1"/>
              <a:t>enable</a:t>
            </a:r>
            <a:endParaRPr lang="de-DE" b="1" dirty="0"/>
          </a:p>
          <a:p>
            <a:r>
              <a:rPr lang="de-DE" b="1" dirty="0"/>
              <a:t>Router# </a:t>
            </a:r>
            <a:r>
              <a:rPr lang="de-DE" b="1" dirty="0" err="1"/>
              <a:t>conf</a:t>
            </a:r>
            <a:r>
              <a:rPr lang="de-DE" b="1" dirty="0"/>
              <a:t> </a:t>
            </a:r>
            <a:r>
              <a:rPr lang="de-DE" b="1" dirty="0" err="1"/>
              <a:t>term</a:t>
            </a:r>
            <a:endParaRPr lang="de-DE" b="1" dirty="0"/>
          </a:p>
          <a:p>
            <a:r>
              <a:rPr lang="de-DE" b="1" dirty="0"/>
              <a:t>Router(</a:t>
            </a:r>
            <a:r>
              <a:rPr lang="de-DE" b="1" dirty="0" err="1"/>
              <a:t>config</a:t>
            </a:r>
            <a:r>
              <a:rPr lang="de-DE" b="1" dirty="0"/>
              <a:t>)# </a:t>
            </a:r>
            <a:r>
              <a:rPr lang="de-DE" b="1" dirty="0" err="1"/>
              <a:t>hostname</a:t>
            </a:r>
            <a:r>
              <a:rPr lang="de-DE" b="1" dirty="0"/>
              <a:t> X1</a:t>
            </a:r>
          </a:p>
          <a:p>
            <a:r>
              <a:rPr lang="de-DE" b="1" dirty="0"/>
              <a:t>X1(</a:t>
            </a:r>
            <a:r>
              <a:rPr lang="de-DE" b="1" dirty="0" err="1"/>
              <a:t>config</a:t>
            </a:r>
            <a:r>
              <a:rPr lang="de-DE" b="1" dirty="0"/>
              <a:t>)# </a:t>
            </a:r>
            <a:r>
              <a:rPr lang="de-DE" b="1" dirty="0" err="1"/>
              <a:t>int</a:t>
            </a:r>
            <a:r>
              <a:rPr lang="de-DE" b="1" dirty="0"/>
              <a:t> g0/0</a:t>
            </a:r>
          </a:p>
          <a:p>
            <a:r>
              <a:rPr lang="de-DE" b="1" dirty="0"/>
              <a:t>X1(</a:t>
            </a:r>
            <a:r>
              <a:rPr lang="de-DE" b="1" dirty="0" err="1"/>
              <a:t>config-if</a:t>
            </a:r>
            <a:r>
              <a:rPr lang="de-DE" b="1" dirty="0"/>
              <a:t>)# </a:t>
            </a:r>
            <a:r>
              <a:rPr lang="de-DE" b="1" dirty="0" err="1"/>
              <a:t>no</a:t>
            </a:r>
            <a:r>
              <a:rPr lang="de-DE" b="1" dirty="0"/>
              <a:t> </a:t>
            </a:r>
            <a:r>
              <a:rPr lang="de-DE" b="1" dirty="0" err="1"/>
              <a:t>switchport</a:t>
            </a:r>
            <a:r>
              <a:rPr lang="de-DE" b="1" dirty="0"/>
              <a:t> 				</a:t>
            </a:r>
            <a:r>
              <a:rPr lang="de-DE" sz="2900" b="1" dirty="0">
                <a:solidFill>
                  <a:schemeClr val="tx1">
                    <a:lumMod val="50000"/>
                    <a:lumOff val="50000"/>
                  </a:schemeClr>
                </a:solidFill>
                <a:sym typeface="Wingdings" panose="05000000000000000000" pitchFamily="2" charset="2"/>
              </a:rPr>
              <a:t> </a:t>
            </a:r>
            <a:r>
              <a:rPr lang="de-DE" sz="2900" b="1" dirty="0">
                <a:solidFill>
                  <a:schemeClr val="tx1">
                    <a:lumMod val="50000"/>
                    <a:lumOff val="50000"/>
                  </a:schemeClr>
                </a:solidFill>
              </a:rPr>
              <a:t>nur bei L3 Switches notwendig</a:t>
            </a:r>
          </a:p>
          <a:p>
            <a:r>
              <a:rPr lang="de-DE" b="1" dirty="0"/>
              <a:t>X1(</a:t>
            </a:r>
            <a:r>
              <a:rPr lang="de-DE" b="1" dirty="0" err="1"/>
              <a:t>config-if</a:t>
            </a:r>
            <a:r>
              <a:rPr lang="de-DE" b="1" dirty="0"/>
              <a:t>)# </a:t>
            </a:r>
            <a:r>
              <a:rPr lang="de-DE" b="1" dirty="0" err="1"/>
              <a:t>ip</a:t>
            </a:r>
            <a:r>
              <a:rPr lang="de-DE" b="1" dirty="0"/>
              <a:t> </a:t>
            </a:r>
            <a:r>
              <a:rPr lang="de-DE" b="1" dirty="0" err="1"/>
              <a:t>address</a:t>
            </a:r>
            <a:r>
              <a:rPr lang="de-DE" b="1" dirty="0"/>
              <a:t> 192.168.1.254 255.255.255.0</a:t>
            </a:r>
          </a:p>
          <a:p>
            <a:r>
              <a:rPr lang="de-DE" b="1" dirty="0"/>
              <a:t>X1(</a:t>
            </a:r>
            <a:r>
              <a:rPr lang="de-DE" b="1" dirty="0" err="1"/>
              <a:t>config-if</a:t>
            </a:r>
            <a:r>
              <a:rPr lang="de-DE" b="1" dirty="0"/>
              <a:t>)# </a:t>
            </a:r>
            <a:r>
              <a:rPr lang="de-DE" b="1" dirty="0" err="1"/>
              <a:t>no</a:t>
            </a:r>
            <a:r>
              <a:rPr lang="de-DE" b="1" dirty="0"/>
              <a:t> </a:t>
            </a:r>
            <a:r>
              <a:rPr lang="de-DE" b="1" dirty="0" err="1"/>
              <a:t>shutdown</a:t>
            </a:r>
            <a:r>
              <a:rPr lang="de-DE" b="1" dirty="0"/>
              <a:t>				</a:t>
            </a:r>
            <a:r>
              <a:rPr lang="de-DE" sz="2800" b="1" dirty="0">
                <a:solidFill>
                  <a:schemeClr val="tx1">
                    <a:lumMod val="50000"/>
                    <a:lumOff val="50000"/>
                  </a:schemeClr>
                </a:solidFill>
                <a:sym typeface="Wingdings" panose="05000000000000000000" pitchFamily="2" charset="2"/>
              </a:rPr>
              <a:t> </a:t>
            </a:r>
            <a:r>
              <a:rPr lang="de-DE" sz="2800" b="1" dirty="0">
                <a:solidFill>
                  <a:schemeClr val="tx1">
                    <a:lumMod val="50000"/>
                    <a:lumOff val="50000"/>
                  </a:schemeClr>
                </a:solidFill>
              </a:rPr>
              <a:t>nur bei Routern notwendig</a:t>
            </a:r>
            <a:endParaRPr lang="de-DE" b="1" dirty="0"/>
          </a:p>
          <a:p>
            <a:r>
              <a:rPr lang="de-DE" b="1" dirty="0"/>
              <a:t>X1(</a:t>
            </a:r>
            <a:r>
              <a:rPr lang="de-DE" b="1" dirty="0" err="1"/>
              <a:t>config</a:t>
            </a:r>
            <a:r>
              <a:rPr lang="de-DE" b="1" dirty="0"/>
              <a:t>)# </a:t>
            </a:r>
            <a:r>
              <a:rPr lang="de-DE" b="1" dirty="0" err="1"/>
              <a:t>int</a:t>
            </a:r>
            <a:r>
              <a:rPr lang="de-DE" b="1" dirty="0"/>
              <a:t> g0/1</a:t>
            </a:r>
          </a:p>
          <a:p>
            <a:r>
              <a:rPr lang="de-DE" b="1" dirty="0"/>
              <a:t>X1(</a:t>
            </a:r>
            <a:r>
              <a:rPr lang="de-DE" b="1" dirty="0" err="1"/>
              <a:t>config-if</a:t>
            </a:r>
            <a:r>
              <a:rPr lang="de-DE" b="1" dirty="0"/>
              <a:t>)# </a:t>
            </a:r>
            <a:r>
              <a:rPr lang="de-DE" b="1" dirty="0" err="1"/>
              <a:t>ip</a:t>
            </a:r>
            <a:r>
              <a:rPr lang="de-DE" b="1" dirty="0"/>
              <a:t> </a:t>
            </a:r>
            <a:r>
              <a:rPr lang="de-DE" b="1" dirty="0" err="1"/>
              <a:t>address</a:t>
            </a:r>
            <a:r>
              <a:rPr lang="de-DE" b="1" dirty="0"/>
              <a:t> 192.168.2.254 255.255.255.0</a:t>
            </a:r>
          </a:p>
          <a:p>
            <a:r>
              <a:rPr lang="de-DE" b="1" dirty="0"/>
              <a:t>X1(</a:t>
            </a:r>
            <a:r>
              <a:rPr lang="de-DE" b="1" dirty="0" err="1"/>
              <a:t>config-if</a:t>
            </a:r>
            <a:r>
              <a:rPr lang="de-DE" b="1" dirty="0"/>
              <a:t>)# </a:t>
            </a:r>
            <a:r>
              <a:rPr lang="de-DE" b="1" dirty="0" err="1"/>
              <a:t>no</a:t>
            </a:r>
            <a:r>
              <a:rPr lang="de-DE" b="1" dirty="0"/>
              <a:t> </a:t>
            </a:r>
            <a:r>
              <a:rPr lang="de-DE" b="1" dirty="0" err="1"/>
              <a:t>shut</a:t>
            </a:r>
            <a:endParaRPr lang="de-DE" b="1" dirty="0"/>
          </a:p>
          <a:p>
            <a:r>
              <a:rPr lang="de-DE" b="1" dirty="0"/>
              <a:t>X1(</a:t>
            </a:r>
            <a:r>
              <a:rPr lang="de-DE" b="1" dirty="0" err="1"/>
              <a:t>config-if</a:t>
            </a:r>
            <a:r>
              <a:rPr lang="de-DE" b="1" dirty="0"/>
              <a:t>)# </a:t>
            </a:r>
            <a:r>
              <a:rPr lang="de-DE" b="1" dirty="0" err="1"/>
              <a:t>exit</a:t>
            </a:r>
            <a:endParaRPr lang="de-DE" b="1" dirty="0"/>
          </a:p>
          <a:p>
            <a:r>
              <a:rPr lang="de-DE" b="1" dirty="0"/>
              <a:t>X1(</a:t>
            </a:r>
            <a:r>
              <a:rPr lang="de-DE" b="1" dirty="0" err="1"/>
              <a:t>config</a:t>
            </a:r>
            <a:r>
              <a:rPr lang="de-DE" b="1" dirty="0"/>
              <a:t>)# </a:t>
            </a:r>
            <a:r>
              <a:rPr lang="de-DE" b="1" dirty="0" err="1"/>
              <a:t>ip</a:t>
            </a:r>
            <a:r>
              <a:rPr lang="de-DE" b="1" dirty="0"/>
              <a:t> </a:t>
            </a:r>
            <a:r>
              <a:rPr lang="de-DE" b="1" dirty="0" err="1"/>
              <a:t>routing</a:t>
            </a:r>
            <a:r>
              <a:rPr lang="de-DE" b="1" dirty="0"/>
              <a:t>					</a:t>
            </a:r>
            <a:r>
              <a:rPr lang="de-DE" sz="2800" b="1" dirty="0">
                <a:solidFill>
                  <a:schemeClr val="tx1">
                    <a:lumMod val="50000"/>
                    <a:lumOff val="50000"/>
                  </a:schemeClr>
                </a:solidFill>
                <a:sym typeface="Wingdings" panose="05000000000000000000" pitchFamily="2" charset="2"/>
              </a:rPr>
              <a:t> </a:t>
            </a:r>
            <a:r>
              <a:rPr lang="de-DE" sz="2800" b="1" dirty="0">
                <a:solidFill>
                  <a:schemeClr val="tx1">
                    <a:lumMod val="50000"/>
                    <a:lumOff val="50000"/>
                  </a:schemeClr>
                </a:solidFill>
              </a:rPr>
              <a:t>nur bei L3 Switches notwendig</a:t>
            </a:r>
            <a:endParaRPr lang="de-DE" b="1" dirty="0"/>
          </a:p>
          <a:p>
            <a:r>
              <a:rPr lang="de-DE" b="1" dirty="0">
                <a:solidFill>
                  <a:schemeClr val="tx1">
                    <a:lumMod val="50000"/>
                    <a:lumOff val="50000"/>
                  </a:schemeClr>
                </a:solidFill>
              </a:rPr>
              <a:t>X1(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route 0.0.0.0 0.0.0.0 192.168.2.250  		</a:t>
            </a:r>
            <a:r>
              <a:rPr lang="de-DE" b="1" dirty="0">
                <a:solidFill>
                  <a:schemeClr val="tx1">
                    <a:lumMod val="50000"/>
                    <a:lumOff val="50000"/>
                  </a:schemeClr>
                </a:solidFill>
                <a:sym typeface="Wingdings" panose="05000000000000000000" pitchFamily="2" charset="2"/>
              </a:rPr>
              <a:t> Beispiel für Default Route</a:t>
            </a:r>
          </a:p>
          <a:p>
            <a:r>
              <a:rPr lang="de-DE" b="1" dirty="0">
                <a:solidFill>
                  <a:schemeClr val="tx1">
                    <a:lumMod val="50000"/>
                    <a:lumOff val="50000"/>
                  </a:schemeClr>
                </a:solidFill>
              </a:rPr>
              <a:t>X1(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route 192.168.3.0 255.255.255.0 192.168.2.251  	</a:t>
            </a:r>
            <a:r>
              <a:rPr lang="de-DE" b="1" dirty="0">
                <a:solidFill>
                  <a:schemeClr val="tx1">
                    <a:lumMod val="50000"/>
                    <a:lumOff val="50000"/>
                  </a:schemeClr>
                </a:solidFill>
                <a:sym typeface="Wingdings" panose="05000000000000000000" pitchFamily="2" charset="2"/>
              </a:rPr>
              <a:t> Beispiel für weitere Route</a:t>
            </a:r>
          </a:p>
          <a:p>
            <a:r>
              <a:rPr lang="de-DE" b="1" dirty="0"/>
              <a:t>X1(</a:t>
            </a:r>
            <a:r>
              <a:rPr lang="de-DE" b="1" dirty="0" err="1"/>
              <a:t>config</a:t>
            </a:r>
            <a:r>
              <a:rPr lang="de-DE" b="1" dirty="0"/>
              <a:t>)# do </a:t>
            </a:r>
            <a:r>
              <a:rPr lang="de-DE" b="1" dirty="0" err="1"/>
              <a:t>show</a:t>
            </a:r>
            <a:r>
              <a:rPr lang="de-DE" b="1" dirty="0"/>
              <a:t> </a:t>
            </a:r>
            <a:r>
              <a:rPr lang="de-DE" b="1" dirty="0" err="1"/>
              <a:t>ip</a:t>
            </a:r>
            <a:r>
              <a:rPr lang="de-DE" b="1" dirty="0"/>
              <a:t> route</a:t>
            </a:r>
          </a:p>
          <a:p>
            <a:r>
              <a:rPr lang="de-DE" b="1" dirty="0"/>
              <a:t>X1(</a:t>
            </a:r>
            <a:r>
              <a:rPr lang="de-DE" b="1" dirty="0" err="1"/>
              <a:t>config</a:t>
            </a:r>
            <a:r>
              <a:rPr lang="de-DE" b="1" dirty="0"/>
              <a:t>)# do </a:t>
            </a:r>
            <a:r>
              <a:rPr lang="de-DE" b="1" dirty="0" err="1"/>
              <a:t>copy</a:t>
            </a:r>
            <a:r>
              <a:rPr lang="de-DE" b="1" dirty="0"/>
              <a:t> </a:t>
            </a:r>
            <a:r>
              <a:rPr lang="de-DE" b="1" dirty="0" err="1"/>
              <a:t>runn</a:t>
            </a:r>
            <a:r>
              <a:rPr lang="de-DE" b="1" dirty="0"/>
              <a:t> </a:t>
            </a:r>
            <a:r>
              <a:rPr lang="de-DE" b="1" dirty="0" err="1"/>
              <a:t>start</a:t>
            </a:r>
            <a:endParaRPr lang="de-DE" b="1" dirty="0"/>
          </a:p>
          <a:p>
            <a:endParaRPr lang="de-DE" b="1" dirty="0"/>
          </a:p>
          <a:p>
            <a:pPr marL="0" indent="0">
              <a:buNone/>
            </a:pPr>
            <a:endParaRPr lang="de-DE" b="1" dirty="0"/>
          </a:p>
          <a:p>
            <a:endParaRPr lang="de-DE" b="1" dirty="0"/>
          </a:p>
          <a:p>
            <a:endParaRPr lang="de-DE" b="1" dirty="0"/>
          </a:p>
          <a:p>
            <a:endParaRPr lang="de-DE" dirty="0"/>
          </a:p>
        </p:txBody>
      </p:sp>
      <p:pic>
        <p:nvPicPr>
          <p:cNvPr id="5" name="Grafik 4">
            <a:extLst>
              <a:ext uri="{FF2B5EF4-FFF2-40B4-BE49-F238E27FC236}">
                <a16:creationId xmlns:a16="http://schemas.microsoft.com/office/drawing/2014/main" id="{449C3EBB-A823-2530-449D-2D9E5AF7E9B0}"/>
              </a:ext>
            </a:extLst>
          </p:cNvPr>
          <p:cNvPicPr>
            <a:picLocks noChangeAspect="1"/>
          </p:cNvPicPr>
          <p:nvPr/>
        </p:nvPicPr>
        <p:blipFill>
          <a:blip r:embed="rId2"/>
          <a:stretch>
            <a:fillRect/>
          </a:stretch>
        </p:blipFill>
        <p:spPr>
          <a:xfrm>
            <a:off x="8156014" y="1477735"/>
            <a:ext cx="1476375" cy="1028700"/>
          </a:xfrm>
          <a:prstGeom prst="rect">
            <a:avLst/>
          </a:prstGeom>
        </p:spPr>
      </p:pic>
      <p:pic>
        <p:nvPicPr>
          <p:cNvPr id="6" name="Grafik 5">
            <a:extLst>
              <a:ext uri="{FF2B5EF4-FFF2-40B4-BE49-F238E27FC236}">
                <a16:creationId xmlns:a16="http://schemas.microsoft.com/office/drawing/2014/main" id="{663573C7-1DBB-298E-414C-F5F13F000451}"/>
              </a:ext>
            </a:extLst>
          </p:cNvPr>
          <p:cNvPicPr>
            <a:picLocks noChangeAspect="1"/>
          </p:cNvPicPr>
          <p:nvPr/>
        </p:nvPicPr>
        <p:blipFill>
          <a:blip r:embed="rId3"/>
          <a:stretch>
            <a:fillRect/>
          </a:stretch>
        </p:blipFill>
        <p:spPr>
          <a:xfrm>
            <a:off x="9992761" y="1315370"/>
            <a:ext cx="1542422" cy="1353429"/>
          </a:xfrm>
          <a:prstGeom prst="rect">
            <a:avLst/>
          </a:prstGeom>
        </p:spPr>
      </p:pic>
      <p:pic>
        <p:nvPicPr>
          <p:cNvPr id="8" name="Grafik 7">
            <a:extLst>
              <a:ext uri="{FF2B5EF4-FFF2-40B4-BE49-F238E27FC236}">
                <a16:creationId xmlns:a16="http://schemas.microsoft.com/office/drawing/2014/main" id="{4182F255-70D4-BBD0-0972-E73B1AABFD22}"/>
              </a:ext>
            </a:extLst>
          </p:cNvPr>
          <p:cNvPicPr>
            <a:picLocks noChangeAspect="1"/>
          </p:cNvPicPr>
          <p:nvPr/>
        </p:nvPicPr>
        <p:blipFill>
          <a:blip r:embed="rId4"/>
          <a:stretch>
            <a:fillRect/>
          </a:stretch>
        </p:blipFill>
        <p:spPr>
          <a:xfrm>
            <a:off x="10331582" y="3548814"/>
            <a:ext cx="1860418" cy="1459760"/>
          </a:xfrm>
          <a:prstGeom prst="rect">
            <a:avLst/>
          </a:prstGeom>
        </p:spPr>
      </p:pic>
      <p:sp>
        <p:nvSpPr>
          <p:cNvPr id="7" name="Textfeld 6">
            <a:extLst>
              <a:ext uri="{FF2B5EF4-FFF2-40B4-BE49-F238E27FC236}">
                <a16:creationId xmlns:a16="http://schemas.microsoft.com/office/drawing/2014/main" id="{AEA4E7B9-2603-C4C5-2821-4D9CA988F5B5}"/>
              </a:ext>
            </a:extLst>
          </p:cNvPr>
          <p:cNvSpPr txBox="1"/>
          <p:nvPr/>
        </p:nvSpPr>
        <p:spPr>
          <a:xfrm>
            <a:off x="10604239" y="4026909"/>
            <a:ext cx="1315104" cy="276999"/>
          </a:xfrm>
          <a:prstGeom prst="rect">
            <a:avLst/>
          </a:prstGeom>
          <a:noFill/>
        </p:spPr>
        <p:txBody>
          <a:bodyPr wrap="none" rtlCol="0">
            <a:spAutoFit/>
          </a:bodyPr>
          <a:lstStyle/>
          <a:p>
            <a:r>
              <a:rPr lang="de-DE" sz="1200" dirty="0"/>
              <a:t>Cisco 1941 Router</a:t>
            </a:r>
          </a:p>
        </p:txBody>
      </p:sp>
    </p:spTree>
    <p:extLst>
      <p:ext uri="{BB962C8B-B14F-4D97-AF65-F5344CB8AC3E}">
        <p14:creationId xmlns:p14="http://schemas.microsoft.com/office/powerpoint/2010/main" val="3836337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4C060584-43F3-ECA3-6503-6C10FAAADA5B}"/>
              </a:ext>
            </a:extLst>
          </p:cNvPr>
          <p:cNvPicPr>
            <a:picLocks noChangeAspect="1"/>
          </p:cNvPicPr>
          <p:nvPr/>
        </p:nvPicPr>
        <p:blipFill rotWithShape="1">
          <a:blip r:embed="rId2"/>
          <a:srcRect t="7746"/>
          <a:stretch/>
        </p:blipFill>
        <p:spPr>
          <a:xfrm>
            <a:off x="946510" y="1390650"/>
            <a:ext cx="5888167" cy="1708150"/>
          </a:xfrm>
          <a:prstGeom prst="rect">
            <a:avLst/>
          </a:prstGeom>
          <a:ln>
            <a:solidFill>
              <a:schemeClr val="bg1">
                <a:lumMod val="75000"/>
              </a:schemeClr>
            </a:solidFill>
          </a:ln>
        </p:spPr>
      </p:pic>
      <p:sp>
        <p:nvSpPr>
          <p:cNvPr id="2" name="Titel 1">
            <a:extLst>
              <a:ext uri="{FF2B5EF4-FFF2-40B4-BE49-F238E27FC236}">
                <a16:creationId xmlns:a16="http://schemas.microsoft.com/office/drawing/2014/main" id="{4302AE59-177F-DA1F-EC06-F8B54F128A68}"/>
              </a:ext>
            </a:extLst>
          </p:cNvPr>
          <p:cNvSpPr>
            <a:spLocks noGrp="1"/>
          </p:cNvSpPr>
          <p:nvPr>
            <p:ph type="title"/>
          </p:nvPr>
        </p:nvSpPr>
        <p:spPr>
          <a:xfrm>
            <a:off x="838200" y="71168"/>
            <a:ext cx="9925772" cy="1325563"/>
          </a:xfrm>
        </p:spPr>
        <p:txBody>
          <a:bodyPr>
            <a:normAutofit/>
          </a:bodyPr>
          <a:lstStyle/>
          <a:p>
            <a:r>
              <a:rPr lang="de-DE" dirty="0"/>
              <a:t>Best Practice</a:t>
            </a:r>
            <a:r>
              <a:rPr lang="de-DE"/>
              <a:t>: Layer 3 - Switch </a:t>
            </a:r>
            <a:r>
              <a:rPr lang="de-DE" dirty="0"/>
              <a:t>Routing zwischen VLANs (Inter-VLAN Routing) </a:t>
            </a:r>
          </a:p>
        </p:txBody>
      </p:sp>
      <p:sp>
        <p:nvSpPr>
          <p:cNvPr id="3" name="Inhaltsplatzhalter 2">
            <a:extLst>
              <a:ext uri="{FF2B5EF4-FFF2-40B4-BE49-F238E27FC236}">
                <a16:creationId xmlns:a16="http://schemas.microsoft.com/office/drawing/2014/main" id="{63CF2A32-036F-EDC3-F5F9-6D51DB254341}"/>
              </a:ext>
            </a:extLst>
          </p:cNvPr>
          <p:cNvSpPr>
            <a:spLocks noGrp="1"/>
          </p:cNvSpPr>
          <p:nvPr>
            <p:ph idx="1"/>
          </p:nvPr>
        </p:nvSpPr>
        <p:spPr>
          <a:xfrm>
            <a:off x="838200" y="3182398"/>
            <a:ext cx="10515600" cy="3726402"/>
          </a:xfrm>
        </p:spPr>
        <p:txBody>
          <a:bodyPr>
            <a:normAutofit fontScale="70000" lnSpcReduction="20000"/>
          </a:bodyPr>
          <a:lstStyle/>
          <a:p>
            <a:r>
              <a:rPr lang="de-DE" b="1" dirty="0"/>
              <a:t>3560(</a:t>
            </a:r>
            <a:r>
              <a:rPr lang="de-DE" b="1" dirty="0" err="1"/>
              <a:t>config</a:t>
            </a:r>
            <a:r>
              <a:rPr lang="de-DE" b="1" dirty="0"/>
              <a:t>)# </a:t>
            </a:r>
            <a:r>
              <a:rPr lang="de-DE" b="1" dirty="0" err="1"/>
              <a:t>int</a:t>
            </a:r>
            <a:r>
              <a:rPr lang="de-DE" b="1" dirty="0"/>
              <a:t> </a:t>
            </a:r>
            <a:r>
              <a:rPr lang="de-DE" b="1" dirty="0" err="1"/>
              <a:t>vlan</a:t>
            </a:r>
            <a:r>
              <a:rPr lang="de-DE" b="1" dirty="0"/>
              <a:t> 10				</a:t>
            </a:r>
            <a:r>
              <a:rPr lang="de-DE" dirty="0">
                <a:sym typeface="Wingdings" panose="05000000000000000000" pitchFamily="2" charset="2"/>
              </a:rPr>
              <a:t> Erzeugt VLAN 10</a:t>
            </a:r>
            <a:endParaRPr lang="de-DE" dirty="0"/>
          </a:p>
          <a:p>
            <a:r>
              <a:rPr lang="de-DE" b="1" dirty="0"/>
              <a:t>3560(</a:t>
            </a:r>
            <a:r>
              <a:rPr lang="de-DE" b="1" dirty="0" err="1"/>
              <a:t>config-if</a:t>
            </a:r>
            <a:r>
              <a:rPr lang="de-DE" b="1" dirty="0"/>
              <a:t>)# </a:t>
            </a:r>
            <a:r>
              <a:rPr lang="de-DE" b="1" dirty="0" err="1"/>
              <a:t>ip</a:t>
            </a:r>
            <a:r>
              <a:rPr lang="de-DE" b="1" dirty="0"/>
              <a:t> </a:t>
            </a:r>
            <a:r>
              <a:rPr lang="de-DE" b="1" dirty="0" err="1"/>
              <a:t>address</a:t>
            </a:r>
            <a:r>
              <a:rPr lang="de-DE" b="1" dirty="0"/>
              <a:t> 192.168.1.254 255.255.255.0	</a:t>
            </a:r>
            <a:r>
              <a:rPr lang="de-DE" dirty="0">
                <a:sym typeface="Wingdings" panose="05000000000000000000" pitchFamily="2" charset="2"/>
              </a:rPr>
              <a:t> IP-Adresse für VLAN 10</a:t>
            </a:r>
            <a:endParaRPr lang="de-DE" dirty="0"/>
          </a:p>
          <a:p>
            <a:r>
              <a:rPr lang="de-DE" b="1" dirty="0"/>
              <a:t>3560(</a:t>
            </a:r>
            <a:r>
              <a:rPr lang="de-DE" b="1" dirty="0" err="1"/>
              <a:t>config</a:t>
            </a:r>
            <a:r>
              <a:rPr lang="de-DE" b="1" dirty="0"/>
              <a:t>)# </a:t>
            </a:r>
            <a:r>
              <a:rPr lang="de-DE" b="1" dirty="0" err="1"/>
              <a:t>int</a:t>
            </a:r>
            <a:r>
              <a:rPr lang="de-DE" b="1" dirty="0"/>
              <a:t> </a:t>
            </a:r>
            <a:r>
              <a:rPr lang="de-DE" b="1" dirty="0" err="1"/>
              <a:t>vlan</a:t>
            </a:r>
            <a:r>
              <a:rPr lang="de-DE" b="1" dirty="0"/>
              <a:t> 20				</a:t>
            </a:r>
            <a:r>
              <a:rPr lang="de-DE" dirty="0">
                <a:sym typeface="Wingdings" panose="05000000000000000000" pitchFamily="2" charset="2"/>
              </a:rPr>
              <a:t> Erzeugt VLAN 20</a:t>
            </a:r>
            <a:endParaRPr lang="de-DE" dirty="0"/>
          </a:p>
          <a:p>
            <a:r>
              <a:rPr lang="de-DE" b="1" dirty="0"/>
              <a:t>3560(</a:t>
            </a:r>
            <a:r>
              <a:rPr lang="de-DE" b="1" dirty="0" err="1"/>
              <a:t>config-if</a:t>
            </a:r>
            <a:r>
              <a:rPr lang="de-DE" b="1" dirty="0"/>
              <a:t>)# </a:t>
            </a:r>
            <a:r>
              <a:rPr lang="de-DE" b="1" dirty="0" err="1"/>
              <a:t>ip</a:t>
            </a:r>
            <a:r>
              <a:rPr lang="de-DE" b="1" dirty="0"/>
              <a:t> </a:t>
            </a:r>
            <a:r>
              <a:rPr lang="de-DE" b="1" dirty="0" err="1"/>
              <a:t>address</a:t>
            </a:r>
            <a:r>
              <a:rPr lang="de-DE" b="1" dirty="0"/>
              <a:t> 192.168.2.254 255.255.255.0	</a:t>
            </a:r>
            <a:r>
              <a:rPr lang="de-DE" dirty="0">
                <a:sym typeface="Wingdings" panose="05000000000000000000" pitchFamily="2" charset="2"/>
              </a:rPr>
              <a:t> IP-Adresse für VLAN 20</a:t>
            </a:r>
            <a:endParaRPr lang="de-DE" dirty="0"/>
          </a:p>
          <a:p>
            <a:r>
              <a:rPr lang="de-DE" b="1" dirty="0"/>
              <a:t>3560(</a:t>
            </a:r>
            <a:r>
              <a:rPr lang="de-DE" b="1" dirty="0" err="1"/>
              <a:t>config</a:t>
            </a:r>
            <a:r>
              <a:rPr lang="de-DE" b="1" dirty="0"/>
              <a:t>)# </a:t>
            </a:r>
            <a:r>
              <a:rPr lang="de-DE" b="1" dirty="0" err="1"/>
              <a:t>int</a:t>
            </a:r>
            <a:r>
              <a:rPr lang="de-DE" b="1" dirty="0"/>
              <a:t> </a:t>
            </a:r>
            <a:r>
              <a:rPr lang="de-DE" b="1" dirty="0" err="1"/>
              <a:t>range</a:t>
            </a:r>
            <a:r>
              <a:rPr lang="de-DE" b="1" dirty="0"/>
              <a:t> fa0/1-2   </a:t>
            </a:r>
            <a:r>
              <a:rPr lang="de-DE" dirty="0">
                <a:sym typeface="Wingdings" panose="05000000000000000000" pitchFamily="2" charset="2"/>
              </a:rPr>
              <a:t> Wählt 2 Interfaces</a:t>
            </a:r>
            <a:endParaRPr lang="de-DE" dirty="0"/>
          </a:p>
          <a:p>
            <a:r>
              <a:rPr lang="de-DE" b="1" dirty="0"/>
              <a:t>3560(</a:t>
            </a:r>
            <a:r>
              <a:rPr lang="de-DE" b="1" dirty="0" err="1"/>
              <a:t>config-if</a:t>
            </a:r>
            <a:r>
              <a:rPr lang="de-DE" b="1" dirty="0"/>
              <a:t>)# </a:t>
            </a:r>
            <a:r>
              <a:rPr lang="de-DE" b="1" dirty="0" err="1"/>
              <a:t>switchport</a:t>
            </a:r>
            <a:r>
              <a:rPr lang="de-DE" b="1" dirty="0"/>
              <a:t> </a:t>
            </a:r>
            <a:r>
              <a:rPr lang="de-DE" b="1" dirty="0" err="1"/>
              <a:t>access</a:t>
            </a:r>
            <a:r>
              <a:rPr lang="de-DE" b="1" dirty="0"/>
              <a:t> </a:t>
            </a:r>
            <a:r>
              <a:rPr lang="de-DE" b="1" dirty="0" err="1"/>
              <a:t>vlan</a:t>
            </a:r>
            <a:r>
              <a:rPr lang="de-DE" b="1" dirty="0"/>
              <a:t> 10 </a:t>
            </a:r>
            <a:r>
              <a:rPr lang="de-DE" b="1" dirty="0">
                <a:sym typeface="Wingdings" panose="05000000000000000000" pitchFamily="2" charset="2"/>
              </a:rPr>
              <a:t> </a:t>
            </a:r>
            <a:r>
              <a:rPr lang="de-DE" dirty="0">
                <a:sym typeface="Wingdings" panose="05000000000000000000" pitchFamily="2" charset="2"/>
              </a:rPr>
              <a:t>VLAN 10</a:t>
            </a:r>
            <a:endParaRPr lang="de-DE" dirty="0"/>
          </a:p>
          <a:p>
            <a:r>
              <a:rPr lang="de-DE" b="1" dirty="0"/>
              <a:t>3560(</a:t>
            </a:r>
            <a:r>
              <a:rPr lang="de-DE" b="1" dirty="0" err="1"/>
              <a:t>config</a:t>
            </a:r>
            <a:r>
              <a:rPr lang="de-DE" b="1" dirty="0"/>
              <a:t>)# </a:t>
            </a:r>
            <a:r>
              <a:rPr lang="de-DE" b="1" dirty="0" err="1"/>
              <a:t>int</a:t>
            </a:r>
            <a:r>
              <a:rPr lang="de-DE" b="1" dirty="0"/>
              <a:t> </a:t>
            </a:r>
            <a:r>
              <a:rPr lang="de-DE" b="1" dirty="0" err="1"/>
              <a:t>range</a:t>
            </a:r>
            <a:r>
              <a:rPr lang="de-DE" b="1" dirty="0"/>
              <a:t> fa0/3-4	</a:t>
            </a:r>
            <a:r>
              <a:rPr lang="de-DE" dirty="0">
                <a:sym typeface="Wingdings" panose="05000000000000000000" pitchFamily="2" charset="2"/>
              </a:rPr>
              <a:t> Wählt 2 Interfaces</a:t>
            </a:r>
            <a:endParaRPr lang="de-DE" dirty="0"/>
          </a:p>
          <a:p>
            <a:r>
              <a:rPr lang="de-DE" b="1" dirty="0"/>
              <a:t>3560(</a:t>
            </a:r>
            <a:r>
              <a:rPr lang="de-DE" b="1" dirty="0" err="1"/>
              <a:t>config-if</a:t>
            </a:r>
            <a:r>
              <a:rPr lang="de-DE" b="1" dirty="0"/>
              <a:t>)# </a:t>
            </a:r>
            <a:r>
              <a:rPr lang="de-DE" b="1" dirty="0" err="1"/>
              <a:t>switchport</a:t>
            </a:r>
            <a:r>
              <a:rPr lang="de-DE" b="1" dirty="0"/>
              <a:t> </a:t>
            </a:r>
            <a:r>
              <a:rPr lang="de-DE" b="1" dirty="0" err="1"/>
              <a:t>access</a:t>
            </a:r>
            <a:r>
              <a:rPr lang="de-DE" b="1" dirty="0"/>
              <a:t> </a:t>
            </a:r>
            <a:r>
              <a:rPr lang="de-DE" b="1" dirty="0" err="1"/>
              <a:t>vlan</a:t>
            </a:r>
            <a:r>
              <a:rPr lang="de-DE" b="1" dirty="0"/>
              <a:t> 20 </a:t>
            </a:r>
            <a:r>
              <a:rPr lang="de-DE" dirty="0">
                <a:sym typeface="Wingdings" panose="05000000000000000000" pitchFamily="2" charset="2"/>
              </a:rPr>
              <a:t> VLAN 20</a:t>
            </a:r>
            <a:endParaRPr lang="de-DE" dirty="0"/>
          </a:p>
          <a:p>
            <a:r>
              <a:rPr lang="de-DE" b="1" dirty="0"/>
              <a:t>3560(</a:t>
            </a:r>
            <a:r>
              <a:rPr lang="de-DE" b="1" dirty="0" err="1"/>
              <a:t>config-if</a:t>
            </a:r>
            <a:r>
              <a:rPr lang="de-DE" b="1" dirty="0"/>
              <a:t>)# </a:t>
            </a:r>
            <a:r>
              <a:rPr lang="de-DE" b="1" dirty="0" err="1"/>
              <a:t>ip</a:t>
            </a:r>
            <a:r>
              <a:rPr lang="de-DE" b="1" dirty="0"/>
              <a:t> </a:t>
            </a:r>
            <a:r>
              <a:rPr lang="de-DE" b="1" dirty="0" err="1"/>
              <a:t>routing</a:t>
            </a:r>
            <a:r>
              <a:rPr lang="de-DE" b="1" dirty="0"/>
              <a:t>  </a:t>
            </a:r>
            <a:r>
              <a:rPr lang="de-DE" b="1" dirty="0">
                <a:sym typeface="Wingdings" panose="05000000000000000000" pitchFamily="2" charset="2"/>
              </a:rPr>
              <a:t> </a:t>
            </a:r>
            <a:r>
              <a:rPr lang="de-DE" dirty="0">
                <a:sym typeface="Wingdings" panose="05000000000000000000" pitchFamily="2" charset="2"/>
              </a:rPr>
              <a:t>Aktiviert Routing</a:t>
            </a:r>
            <a:endParaRPr lang="de-DE" dirty="0"/>
          </a:p>
          <a:p>
            <a:r>
              <a:rPr lang="de-DE" b="1" dirty="0"/>
              <a:t>3560(</a:t>
            </a:r>
            <a:r>
              <a:rPr lang="de-DE" b="1" dirty="0" err="1"/>
              <a:t>config</a:t>
            </a:r>
            <a:r>
              <a:rPr lang="de-DE" b="1" dirty="0"/>
              <a:t>)# do </a:t>
            </a:r>
            <a:r>
              <a:rPr lang="de-DE" b="1" dirty="0" err="1"/>
              <a:t>show</a:t>
            </a:r>
            <a:r>
              <a:rPr lang="de-DE" b="1" dirty="0"/>
              <a:t> </a:t>
            </a:r>
            <a:r>
              <a:rPr lang="de-DE" b="1" dirty="0" err="1"/>
              <a:t>vlan</a:t>
            </a:r>
            <a:r>
              <a:rPr lang="de-DE" b="1" dirty="0"/>
              <a:t> </a:t>
            </a:r>
            <a:r>
              <a:rPr lang="de-DE" dirty="0">
                <a:sym typeface="Wingdings" panose="05000000000000000000" pitchFamily="2" charset="2"/>
              </a:rPr>
              <a:t> Zeigt alle VLANs</a:t>
            </a:r>
            <a:endParaRPr lang="de-DE" dirty="0"/>
          </a:p>
          <a:p>
            <a:r>
              <a:rPr lang="de-DE" b="1" dirty="0"/>
              <a:t>3560(</a:t>
            </a:r>
            <a:r>
              <a:rPr lang="de-DE" b="1" dirty="0" err="1"/>
              <a:t>config</a:t>
            </a:r>
            <a:r>
              <a:rPr lang="de-DE" b="1" dirty="0"/>
              <a:t>)# do </a:t>
            </a:r>
            <a:r>
              <a:rPr lang="de-DE" b="1" dirty="0" err="1"/>
              <a:t>show</a:t>
            </a:r>
            <a:r>
              <a:rPr lang="de-DE" b="1" dirty="0"/>
              <a:t> </a:t>
            </a:r>
            <a:r>
              <a:rPr lang="de-DE" b="1" dirty="0" err="1"/>
              <a:t>ip</a:t>
            </a:r>
            <a:r>
              <a:rPr lang="de-DE" b="1" dirty="0"/>
              <a:t> route </a:t>
            </a:r>
            <a:r>
              <a:rPr lang="de-DE" dirty="0">
                <a:sym typeface="Wingdings" panose="05000000000000000000" pitchFamily="2" charset="2"/>
              </a:rPr>
              <a:t> Routing Table</a:t>
            </a:r>
            <a:endParaRPr lang="de-DE" dirty="0"/>
          </a:p>
          <a:p>
            <a:endParaRPr lang="de-DE" b="1" dirty="0"/>
          </a:p>
          <a:p>
            <a:pPr marL="0" indent="0">
              <a:buNone/>
            </a:pPr>
            <a:endParaRPr lang="de-DE" b="1" dirty="0"/>
          </a:p>
          <a:p>
            <a:endParaRPr lang="de-DE" b="1" dirty="0"/>
          </a:p>
          <a:p>
            <a:endParaRPr lang="de-DE" b="1" dirty="0"/>
          </a:p>
          <a:p>
            <a:endParaRPr lang="de-DE" dirty="0"/>
          </a:p>
        </p:txBody>
      </p:sp>
      <p:pic>
        <p:nvPicPr>
          <p:cNvPr id="9" name="Grafik 8">
            <a:extLst>
              <a:ext uri="{FF2B5EF4-FFF2-40B4-BE49-F238E27FC236}">
                <a16:creationId xmlns:a16="http://schemas.microsoft.com/office/drawing/2014/main" id="{3AB9AEC6-2401-034E-FD29-2BD9D095B731}"/>
              </a:ext>
            </a:extLst>
          </p:cNvPr>
          <p:cNvPicPr>
            <a:picLocks noChangeAspect="1"/>
          </p:cNvPicPr>
          <p:nvPr/>
        </p:nvPicPr>
        <p:blipFill>
          <a:blip r:embed="rId3"/>
          <a:stretch>
            <a:fillRect/>
          </a:stretch>
        </p:blipFill>
        <p:spPr>
          <a:xfrm>
            <a:off x="6946616" y="4495800"/>
            <a:ext cx="5195456" cy="2347373"/>
          </a:xfrm>
          <a:prstGeom prst="rect">
            <a:avLst/>
          </a:prstGeom>
          <a:ln>
            <a:solidFill>
              <a:schemeClr val="bg1">
                <a:lumMod val="75000"/>
              </a:schemeClr>
            </a:solidFill>
          </a:ln>
        </p:spPr>
      </p:pic>
      <p:pic>
        <p:nvPicPr>
          <p:cNvPr id="6" name="Grafik 5">
            <a:extLst>
              <a:ext uri="{FF2B5EF4-FFF2-40B4-BE49-F238E27FC236}">
                <a16:creationId xmlns:a16="http://schemas.microsoft.com/office/drawing/2014/main" id="{FBA2C68A-734F-EEE8-9AB9-B5FA3FB86E0F}"/>
              </a:ext>
            </a:extLst>
          </p:cNvPr>
          <p:cNvPicPr>
            <a:picLocks noChangeAspect="1"/>
          </p:cNvPicPr>
          <p:nvPr/>
        </p:nvPicPr>
        <p:blipFill>
          <a:blip r:embed="rId4"/>
          <a:stretch>
            <a:fillRect/>
          </a:stretch>
        </p:blipFill>
        <p:spPr>
          <a:xfrm>
            <a:off x="8772819" y="1505729"/>
            <a:ext cx="1543050" cy="1352550"/>
          </a:xfrm>
          <a:prstGeom prst="rect">
            <a:avLst/>
          </a:prstGeom>
        </p:spPr>
      </p:pic>
    </p:spTree>
    <p:extLst>
      <p:ext uri="{BB962C8B-B14F-4D97-AF65-F5344CB8AC3E}">
        <p14:creationId xmlns:p14="http://schemas.microsoft.com/office/powerpoint/2010/main" val="2351224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5F6D7B-1FD3-C3D1-E300-147B9BE490D1}"/>
              </a:ext>
            </a:extLst>
          </p:cNvPr>
          <p:cNvSpPr>
            <a:spLocks noGrp="1"/>
          </p:cNvSpPr>
          <p:nvPr>
            <p:ph type="title"/>
          </p:nvPr>
        </p:nvSpPr>
        <p:spPr>
          <a:xfrm>
            <a:off x="838199" y="371260"/>
            <a:ext cx="9925772" cy="954303"/>
          </a:xfrm>
        </p:spPr>
        <p:txBody>
          <a:bodyPr/>
          <a:lstStyle/>
          <a:p>
            <a:r>
              <a:rPr lang="de-DE" dirty="0"/>
              <a:t>Dynamisches Routing (RIPv2) konfigurieren</a:t>
            </a:r>
          </a:p>
        </p:txBody>
      </p:sp>
      <p:sp>
        <p:nvSpPr>
          <p:cNvPr id="3" name="Inhaltsplatzhalter 2">
            <a:extLst>
              <a:ext uri="{FF2B5EF4-FFF2-40B4-BE49-F238E27FC236}">
                <a16:creationId xmlns:a16="http://schemas.microsoft.com/office/drawing/2014/main" id="{D9607BA7-591F-3513-9C43-3ED09456992C}"/>
              </a:ext>
            </a:extLst>
          </p:cNvPr>
          <p:cNvSpPr>
            <a:spLocks noGrp="1"/>
          </p:cNvSpPr>
          <p:nvPr>
            <p:ph idx="1"/>
          </p:nvPr>
        </p:nvSpPr>
        <p:spPr>
          <a:xfrm>
            <a:off x="838199" y="1267097"/>
            <a:ext cx="11101251" cy="5590903"/>
          </a:xfrm>
        </p:spPr>
        <p:txBody>
          <a:bodyPr>
            <a:normAutofit fontScale="70000" lnSpcReduction="20000"/>
          </a:bodyPr>
          <a:lstStyle/>
          <a:p>
            <a:r>
              <a:rPr lang="de-DE" dirty="0"/>
              <a:t>Dynamisches Routing kann das manuelle Konfigurieren von Routing-Einträgen ersetzen. Das RIP-Protokoll (</a:t>
            </a:r>
            <a:r>
              <a:rPr lang="de-DE" b="1" dirty="0"/>
              <a:t>R</a:t>
            </a:r>
            <a:r>
              <a:rPr lang="de-DE" dirty="0"/>
              <a:t>outing </a:t>
            </a:r>
            <a:r>
              <a:rPr lang="de-DE" b="1" dirty="0"/>
              <a:t>I</a:t>
            </a:r>
            <a:r>
              <a:rPr lang="de-DE" dirty="0"/>
              <a:t>nformation </a:t>
            </a:r>
            <a:r>
              <a:rPr lang="de-DE" b="1" dirty="0"/>
              <a:t>P</a:t>
            </a:r>
            <a:r>
              <a:rPr lang="de-DE" dirty="0"/>
              <a:t>rotocol) ist recht einfach zu konfigurieren, wird in der Praxis allerdings meist durch das neuere &amp; schnellere, aber komplexere OSPF ersetzt. Eine Beispielkonfiguration für RIP:</a:t>
            </a:r>
            <a:br>
              <a:rPr lang="de-DE" dirty="0"/>
            </a:br>
            <a:endParaRPr lang="de-DE" dirty="0"/>
          </a:p>
          <a:p>
            <a:endParaRPr lang="de-DE" dirty="0"/>
          </a:p>
          <a:p>
            <a:endParaRPr lang="de-DE" dirty="0"/>
          </a:p>
          <a:p>
            <a:pPr marL="0" indent="0">
              <a:buNone/>
            </a:pPr>
            <a:br>
              <a:rPr lang="de-DE" sz="2600" b="1" dirty="0">
                <a:latin typeface="Consolas" panose="020B0609020204030204" pitchFamily="49" charset="0"/>
              </a:rPr>
            </a:b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 </a:t>
            </a:r>
            <a:r>
              <a:rPr lang="de-DE" sz="2600" b="1" dirty="0" err="1">
                <a:latin typeface="Consolas" panose="020B0609020204030204" pitchFamily="49" charset="0"/>
              </a:rPr>
              <a:t>router</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sz="2600" b="1" dirty="0">
                <a:latin typeface="Consolas" panose="020B0609020204030204" pitchFamily="49" charset="0"/>
                <a:sym typeface="Wingdings" panose="05000000000000000000" pitchFamily="2" charset="2"/>
              </a:rPr>
              <a:t> </a:t>
            </a:r>
            <a:r>
              <a:rPr lang="de-DE" dirty="0">
                <a:sym typeface="Wingdings" panose="05000000000000000000" pitchFamily="2" charset="2"/>
              </a:rPr>
              <a:t>Aktiviert RIP auf R1</a:t>
            </a:r>
            <a:endParaRPr lang="de-DE" dirty="0"/>
          </a:p>
          <a:p>
            <a:pPr marL="0" indent="0">
              <a:buNone/>
            </a:pP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-router)# </a:t>
            </a:r>
            <a:r>
              <a:rPr lang="de-DE" sz="2600" b="1" dirty="0" err="1">
                <a:latin typeface="Consolas" panose="020B0609020204030204" pitchFamily="49" charset="0"/>
              </a:rPr>
              <a:t>version</a:t>
            </a:r>
            <a:r>
              <a:rPr lang="de-DE" sz="2600" b="1" dirty="0">
                <a:latin typeface="Consolas" panose="020B0609020204030204" pitchFamily="49" charset="0"/>
              </a:rPr>
              <a:t> 2			</a:t>
            </a:r>
            <a:r>
              <a:rPr lang="de-DE" sz="2600" b="1" dirty="0">
                <a:latin typeface="Consolas" panose="020B0609020204030204" pitchFamily="49" charset="0"/>
                <a:sym typeface="Wingdings" panose="05000000000000000000" pitchFamily="2" charset="2"/>
              </a:rPr>
              <a:t> </a:t>
            </a:r>
            <a:r>
              <a:rPr lang="de-DE" dirty="0">
                <a:sym typeface="Wingdings" panose="05000000000000000000" pitchFamily="2" charset="2"/>
              </a:rPr>
              <a:t>Aktiviert RIPv2 auf R1</a:t>
            </a:r>
            <a:endParaRPr lang="de-DE" dirty="0"/>
          </a:p>
          <a:p>
            <a:pPr marL="0" indent="0">
              <a:buNone/>
            </a:pP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-router)# network 172.16.1.0 	</a:t>
            </a:r>
            <a:r>
              <a:rPr lang="de-DE" dirty="0">
                <a:sym typeface="Wingdings" panose="05000000000000000000" pitchFamily="2" charset="2"/>
              </a:rPr>
              <a:t> Propagiert das Netz 172.168.1.0</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6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-router)# network 10.0.0.0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Propagiert das Netz 10.0.0.0</a:t>
            </a:r>
          </a:p>
          <a:p>
            <a:pPr marL="0" indent="0">
              <a:buNone/>
            </a:pPr>
            <a:endParaRPr lang="de-DE" dirty="0"/>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 </a:t>
            </a:r>
            <a:r>
              <a:rPr lang="de-DE" sz="2600" b="1" dirty="0" err="1">
                <a:latin typeface="Consolas" panose="020B0609020204030204" pitchFamily="49" charset="0"/>
              </a:rPr>
              <a:t>router</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dirty="0">
                <a:sym typeface="Wingdings" panose="05000000000000000000" pitchFamily="2" charset="2"/>
              </a:rPr>
              <a:t> Aktiviert RIP auf R2</a:t>
            </a:r>
            <a:endParaRPr lang="de-DE" dirty="0"/>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-router)# </a:t>
            </a:r>
            <a:r>
              <a:rPr lang="de-DE" sz="2600" b="1" dirty="0" err="1">
                <a:latin typeface="Consolas" panose="020B0609020204030204" pitchFamily="49" charset="0"/>
              </a:rPr>
              <a:t>version</a:t>
            </a:r>
            <a:r>
              <a:rPr lang="de-DE" sz="2600" b="1" dirty="0">
                <a:latin typeface="Consolas" panose="020B0609020204030204" pitchFamily="49" charset="0"/>
              </a:rPr>
              <a:t> 2			</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sym typeface="Wingdings" panose="05000000000000000000" pitchFamily="2" charset="2"/>
              </a:rPr>
              <a:t>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Aktiviert RIPv2 auf R2</a:t>
            </a:r>
            <a:endParaRPr lang="de-DE" sz="2600" b="1" dirty="0">
              <a:latin typeface="Consolas" panose="020B0609020204030204" pitchFamily="49" charset="0"/>
            </a:endParaRPr>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-router)# network 172.16.2.0 	</a:t>
            </a:r>
            <a:r>
              <a:rPr lang="de-DE" dirty="0">
                <a:sym typeface="Wingdings" panose="05000000000000000000" pitchFamily="2" charset="2"/>
              </a:rPr>
              <a:t> Propagiert das Netz 172.168.2.0</a:t>
            </a:r>
          </a:p>
          <a:p>
            <a:pPr marL="0" indent="0">
              <a:buNone/>
            </a:pP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R2(</a:t>
            </a:r>
            <a:r>
              <a:rPr kumimoji="0" lang="de-DE" sz="26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-router)# network 10.0.0.0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Propagiert das Netz 10.0.0.0</a:t>
            </a:r>
          </a:p>
          <a:p>
            <a:pPr marL="0" indent="0">
              <a:buNone/>
            </a:pPr>
            <a:r>
              <a:rPr lang="de-DE" sz="2900" dirty="0">
                <a:solidFill>
                  <a:prstClr val="black"/>
                </a:solidFill>
                <a:latin typeface="Calibri" panose="020F0502020204030204"/>
              </a:rPr>
              <a:t>Kontrolle über Funktionalität von RIP mit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route </a:t>
            </a:r>
            <a:r>
              <a:rPr lang="de-DE" sz="2900" dirty="0">
                <a:solidFill>
                  <a:prstClr val="black"/>
                </a:solidFill>
                <a:latin typeface="Calibri" panose="020F0502020204030204"/>
              </a:rPr>
              <a:t>oder</a:t>
            </a:r>
            <a:r>
              <a:rPr lang="de-DE" sz="2600" b="1" dirty="0">
                <a:latin typeface="Consolas" panose="020B0609020204030204" pitchFamily="49" charset="0"/>
              </a:rPr>
              <a: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sz="2600" b="1" dirty="0" err="1">
                <a:latin typeface="Consolas" panose="020B0609020204030204" pitchFamily="49" charset="0"/>
              </a:rPr>
              <a:t>database</a:t>
            </a:r>
            <a:br>
              <a:rPr lang="de-DE" sz="2600" b="1" dirty="0">
                <a:latin typeface="Consolas" panose="020B0609020204030204" pitchFamily="49" charset="0"/>
              </a:rPr>
            </a:br>
            <a:r>
              <a:rPr lang="de-DE" sz="2900" dirty="0">
                <a:solidFill>
                  <a:prstClr val="black"/>
                </a:solidFill>
                <a:latin typeface="Calibri" panose="020F0502020204030204"/>
              </a:rPr>
              <a:t>Es sollten immer alle angeschlossenen Netze mit </a:t>
            </a:r>
            <a:r>
              <a:rPr lang="de-DE" sz="2600" b="1" dirty="0">
                <a:latin typeface="Consolas" panose="020B0609020204030204" pitchFamily="49" charset="0"/>
              </a:rPr>
              <a:t>network [Netzwerk-Adresse] </a:t>
            </a:r>
            <a:r>
              <a:rPr lang="de-DE" sz="2900" dirty="0">
                <a:solidFill>
                  <a:prstClr val="black"/>
                </a:solidFill>
                <a:latin typeface="Calibri" panose="020F0502020204030204"/>
              </a:rPr>
              <a:t>propagiert werden</a:t>
            </a:r>
          </a:p>
        </p:txBody>
      </p:sp>
      <p:pic>
        <p:nvPicPr>
          <p:cNvPr id="5" name="Grafik 4">
            <a:extLst>
              <a:ext uri="{FF2B5EF4-FFF2-40B4-BE49-F238E27FC236}">
                <a16:creationId xmlns:a16="http://schemas.microsoft.com/office/drawing/2014/main" id="{AFC2DC09-2293-5583-516E-92DC67806FCF}"/>
              </a:ext>
            </a:extLst>
          </p:cNvPr>
          <p:cNvPicPr>
            <a:picLocks noChangeAspect="1"/>
          </p:cNvPicPr>
          <p:nvPr/>
        </p:nvPicPr>
        <p:blipFill>
          <a:blip r:embed="rId2"/>
          <a:stretch>
            <a:fillRect/>
          </a:stretch>
        </p:blipFill>
        <p:spPr>
          <a:xfrm>
            <a:off x="2382034" y="1945177"/>
            <a:ext cx="7049111" cy="1150720"/>
          </a:xfrm>
          <a:prstGeom prst="rect">
            <a:avLst/>
          </a:prstGeom>
        </p:spPr>
      </p:pic>
    </p:spTree>
    <p:extLst>
      <p:ext uri="{BB962C8B-B14F-4D97-AF65-F5344CB8AC3E}">
        <p14:creationId xmlns:p14="http://schemas.microsoft.com/office/powerpoint/2010/main" val="560185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91C77D1E-BFF4-9C84-4EB4-B6EEF67837B4}"/>
              </a:ext>
            </a:extLst>
          </p:cNvPr>
          <p:cNvSpPr>
            <a:spLocks noGrp="1"/>
          </p:cNvSpPr>
          <p:nvPr>
            <p:ph type="title"/>
          </p:nvPr>
        </p:nvSpPr>
        <p:spPr/>
        <p:txBody>
          <a:bodyPr>
            <a:normAutofit/>
          </a:bodyPr>
          <a:lstStyle/>
          <a:p>
            <a:pPr algn="ctr"/>
            <a:r>
              <a:rPr lang="de-DE" b="1" dirty="0">
                <a:solidFill>
                  <a:schemeClr val="accent6">
                    <a:lumMod val="75000"/>
                  </a:schemeClr>
                </a:solidFill>
              </a:rPr>
              <a:t>RIPv2</a:t>
            </a:r>
            <a:r>
              <a:rPr lang="de-DE" b="1" dirty="0"/>
              <a:t> vs. </a:t>
            </a:r>
            <a:r>
              <a:rPr lang="de-DE" b="1" dirty="0">
                <a:solidFill>
                  <a:srgbClr val="002060"/>
                </a:solidFill>
              </a:rPr>
              <a:t>OSPF</a:t>
            </a:r>
            <a:br>
              <a:rPr lang="de-DE" b="1" dirty="0"/>
            </a:br>
            <a:r>
              <a:rPr lang="de-DE" sz="3200" b="1" dirty="0"/>
              <a:t>(</a:t>
            </a:r>
            <a:r>
              <a:rPr lang="de-DE" sz="3200" b="1" dirty="0">
                <a:solidFill>
                  <a:schemeClr val="accent6">
                    <a:lumMod val="75000"/>
                  </a:schemeClr>
                </a:solidFill>
              </a:rPr>
              <a:t>Routing Information Protocol </a:t>
            </a:r>
            <a:r>
              <a:rPr lang="de-DE" sz="3200" b="1" dirty="0"/>
              <a:t>vs. </a:t>
            </a:r>
            <a:r>
              <a:rPr lang="de-DE" sz="3200" b="1" dirty="0">
                <a:solidFill>
                  <a:srgbClr val="002060"/>
                </a:solidFill>
              </a:rPr>
              <a:t>Open Short Path First</a:t>
            </a:r>
            <a:r>
              <a:rPr lang="de-DE" sz="3200" b="1" dirty="0"/>
              <a:t>)</a:t>
            </a:r>
            <a:endParaRPr lang="de-DE" b="1" dirty="0"/>
          </a:p>
        </p:txBody>
      </p:sp>
      <p:sp>
        <p:nvSpPr>
          <p:cNvPr id="5" name="Inhaltsplatzhalter 4">
            <a:extLst>
              <a:ext uri="{FF2B5EF4-FFF2-40B4-BE49-F238E27FC236}">
                <a16:creationId xmlns:a16="http://schemas.microsoft.com/office/drawing/2014/main" id="{D180187A-B6EB-BD20-F478-9FDB1B71A6EC}"/>
              </a:ext>
            </a:extLst>
          </p:cNvPr>
          <p:cNvSpPr>
            <a:spLocks noGrp="1"/>
          </p:cNvSpPr>
          <p:nvPr>
            <p:ph sz="half" idx="1"/>
          </p:nvPr>
        </p:nvSpPr>
        <p:spPr>
          <a:xfrm>
            <a:off x="838200" y="1825625"/>
            <a:ext cx="4965700" cy="4667250"/>
          </a:xfrm>
        </p:spPr>
        <p:txBody>
          <a:bodyPr>
            <a:normAutofit fontScale="85000" lnSpcReduction="20000"/>
          </a:bodyPr>
          <a:lstStyle/>
          <a:p>
            <a:r>
              <a:rPr lang="de-DE" dirty="0">
                <a:solidFill>
                  <a:schemeClr val="accent6">
                    <a:lumMod val="75000"/>
                  </a:schemeClr>
                </a:solidFill>
              </a:rPr>
              <a:t>RIP ist relativ einfach zu konfigurieren </a:t>
            </a:r>
          </a:p>
          <a:p>
            <a:r>
              <a:rPr lang="de-DE" dirty="0">
                <a:solidFill>
                  <a:schemeClr val="accent6">
                    <a:lumMod val="75000"/>
                  </a:schemeClr>
                </a:solidFill>
              </a:rPr>
              <a:t>Konvergenzzeit ca. 30s</a:t>
            </a:r>
          </a:p>
          <a:p>
            <a:r>
              <a:rPr lang="de-DE" dirty="0">
                <a:solidFill>
                  <a:schemeClr val="accent6">
                    <a:lumMod val="75000"/>
                  </a:schemeClr>
                </a:solidFill>
              </a:rPr>
              <a:t>Maximal 15 Hops</a:t>
            </a:r>
          </a:p>
          <a:p>
            <a:r>
              <a:rPr lang="de-DE" dirty="0">
                <a:solidFill>
                  <a:schemeClr val="accent6">
                    <a:lumMod val="75000"/>
                  </a:schemeClr>
                </a:solidFill>
              </a:rPr>
              <a:t>Dadurch keine größeren Netze möglich</a:t>
            </a:r>
          </a:p>
          <a:p>
            <a:r>
              <a:rPr lang="de-DE" dirty="0">
                <a:solidFill>
                  <a:schemeClr val="accent6">
                    <a:lumMod val="75000"/>
                  </a:schemeClr>
                </a:solidFill>
              </a:rPr>
              <a:t>Routenauswahl nur nach Anzahl der Hops </a:t>
            </a:r>
            <a:br>
              <a:rPr lang="de-DE" dirty="0">
                <a:solidFill>
                  <a:schemeClr val="accent6">
                    <a:lumMod val="75000"/>
                  </a:schemeClr>
                </a:solidFill>
              </a:rPr>
            </a:br>
            <a:r>
              <a:rPr lang="de-DE" dirty="0">
                <a:solidFill>
                  <a:schemeClr val="accent6">
                    <a:lumMod val="75000"/>
                  </a:schemeClr>
                </a:solidFill>
              </a:rPr>
              <a:t>(</a:t>
            </a:r>
            <a:r>
              <a:rPr lang="de-DE" dirty="0" err="1">
                <a:solidFill>
                  <a:schemeClr val="accent6">
                    <a:lumMod val="75000"/>
                  </a:schemeClr>
                </a:solidFill>
              </a:rPr>
              <a:t>Distance</a:t>
            </a:r>
            <a:r>
              <a:rPr lang="de-DE" dirty="0">
                <a:solidFill>
                  <a:schemeClr val="accent6">
                    <a:lumMod val="75000"/>
                  </a:schemeClr>
                </a:solidFill>
              </a:rPr>
              <a:t>-Vector-Protocol)</a:t>
            </a:r>
          </a:p>
          <a:p>
            <a:r>
              <a:rPr lang="de-DE" dirty="0">
                <a:solidFill>
                  <a:schemeClr val="accent6">
                    <a:lumMod val="75000"/>
                  </a:schemeClr>
                </a:solidFill>
              </a:rPr>
              <a:t>Vermeidet nicht alle Loops</a:t>
            </a:r>
          </a:p>
          <a:p>
            <a:r>
              <a:rPr lang="de-DE">
                <a:solidFill>
                  <a:schemeClr val="accent6">
                    <a:lumMod val="75000"/>
                  </a:schemeClr>
                </a:solidFill>
              </a:rPr>
              <a:t>Relativ große </a:t>
            </a:r>
            <a:r>
              <a:rPr lang="de-DE" dirty="0">
                <a:solidFill>
                  <a:schemeClr val="accent6">
                    <a:lumMod val="75000"/>
                  </a:schemeClr>
                </a:solidFill>
              </a:rPr>
              <a:t>Netzwerklast</a:t>
            </a:r>
          </a:p>
          <a:p>
            <a:r>
              <a:rPr lang="de-DE" dirty="0">
                <a:solidFill>
                  <a:schemeClr val="accent6">
                    <a:lumMod val="75000"/>
                  </a:schemeClr>
                </a:solidFill>
              </a:rPr>
              <a:t>Geringe Hardwareanforderungen</a:t>
            </a:r>
          </a:p>
        </p:txBody>
      </p:sp>
      <p:sp>
        <p:nvSpPr>
          <p:cNvPr id="6" name="Inhaltsplatzhalter 5">
            <a:extLst>
              <a:ext uri="{FF2B5EF4-FFF2-40B4-BE49-F238E27FC236}">
                <a16:creationId xmlns:a16="http://schemas.microsoft.com/office/drawing/2014/main" id="{BBA72D90-EA45-3178-17B0-9D452DED42AA}"/>
              </a:ext>
            </a:extLst>
          </p:cNvPr>
          <p:cNvSpPr>
            <a:spLocks noGrp="1"/>
          </p:cNvSpPr>
          <p:nvPr>
            <p:ph sz="half" idx="2"/>
          </p:nvPr>
        </p:nvSpPr>
        <p:spPr>
          <a:xfrm>
            <a:off x="6172200" y="1825625"/>
            <a:ext cx="5975350" cy="4351338"/>
          </a:xfrm>
        </p:spPr>
        <p:txBody>
          <a:bodyPr>
            <a:normAutofit fontScale="85000" lnSpcReduction="20000"/>
          </a:bodyPr>
          <a:lstStyle/>
          <a:p>
            <a:r>
              <a:rPr lang="de-DE" dirty="0">
                <a:solidFill>
                  <a:srgbClr val="002060"/>
                </a:solidFill>
              </a:rPr>
              <a:t>OSPF hat mehr Optionen, deshalb etwas komplexer</a:t>
            </a:r>
          </a:p>
          <a:p>
            <a:r>
              <a:rPr lang="de-DE" dirty="0">
                <a:solidFill>
                  <a:srgbClr val="002060"/>
                </a:solidFill>
              </a:rPr>
              <a:t>Konvergenzzeit &lt;5s</a:t>
            </a:r>
          </a:p>
          <a:p>
            <a:r>
              <a:rPr lang="de-DE" dirty="0">
                <a:solidFill>
                  <a:srgbClr val="002060"/>
                </a:solidFill>
              </a:rPr>
              <a:t>Keine Begrenzung der Hops</a:t>
            </a:r>
          </a:p>
          <a:p>
            <a:r>
              <a:rPr lang="de-DE" dirty="0">
                <a:solidFill>
                  <a:srgbClr val="002060"/>
                </a:solidFill>
              </a:rPr>
              <a:t>Große Netze können in "Areas" unterteilt werden</a:t>
            </a:r>
          </a:p>
          <a:p>
            <a:r>
              <a:rPr lang="de-DE" dirty="0">
                <a:solidFill>
                  <a:srgbClr val="002060"/>
                </a:solidFill>
              </a:rPr>
              <a:t>Routenauswahl nach Linkzustand, </a:t>
            </a:r>
            <a:br>
              <a:rPr lang="de-DE" dirty="0">
                <a:solidFill>
                  <a:srgbClr val="002060"/>
                </a:solidFill>
              </a:rPr>
            </a:br>
            <a:r>
              <a:rPr lang="de-DE" dirty="0">
                <a:solidFill>
                  <a:srgbClr val="002060"/>
                </a:solidFill>
              </a:rPr>
              <a:t>z.B. Speed oder Kosten </a:t>
            </a:r>
            <a:br>
              <a:rPr lang="de-DE" dirty="0">
                <a:solidFill>
                  <a:srgbClr val="002060"/>
                </a:solidFill>
              </a:rPr>
            </a:br>
            <a:r>
              <a:rPr lang="de-DE" dirty="0">
                <a:solidFill>
                  <a:srgbClr val="002060"/>
                </a:solidFill>
              </a:rPr>
              <a:t>(Link-State-Protocol)</a:t>
            </a:r>
          </a:p>
          <a:p>
            <a:r>
              <a:rPr lang="de-DE" dirty="0">
                <a:solidFill>
                  <a:srgbClr val="002060"/>
                </a:solidFill>
              </a:rPr>
              <a:t>Erkennt Loops und vermeidet sie</a:t>
            </a:r>
          </a:p>
          <a:p>
            <a:r>
              <a:rPr lang="de-DE" dirty="0">
                <a:solidFill>
                  <a:srgbClr val="002060"/>
                </a:solidFill>
              </a:rPr>
              <a:t>Geringe Netzwerklast</a:t>
            </a:r>
          </a:p>
          <a:p>
            <a:r>
              <a:rPr lang="de-DE" dirty="0">
                <a:solidFill>
                  <a:srgbClr val="002060"/>
                </a:solidFill>
              </a:rPr>
              <a:t>Höhere Hardwareanforderungen </a:t>
            </a:r>
            <a:br>
              <a:rPr lang="de-DE" dirty="0">
                <a:solidFill>
                  <a:srgbClr val="002060"/>
                </a:solidFill>
              </a:rPr>
            </a:br>
            <a:r>
              <a:rPr lang="de-DE" dirty="0">
                <a:solidFill>
                  <a:srgbClr val="002060"/>
                </a:solidFill>
              </a:rPr>
              <a:t>(mit heutigen Routern kein Thema mehr)</a:t>
            </a:r>
          </a:p>
        </p:txBody>
      </p:sp>
    </p:spTree>
    <p:extLst>
      <p:ext uri="{BB962C8B-B14F-4D97-AF65-F5344CB8AC3E}">
        <p14:creationId xmlns:p14="http://schemas.microsoft.com/office/powerpoint/2010/main" val="18711977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C66E7-D644-3D97-ADD5-EF490DAB3742}"/>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1FBF946-B777-E6E2-425F-C487CD2F8D9A}"/>
              </a:ext>
            </a:extLst>
          </p:cNvPr>
          <p:cNvSpPr>
            <a:spLocks noGrp="1"/>
          </p:cNvSpPr>
          <p:nvPr>
            <p:ph type="title"/>
          </p:nvPr>
        </p:nvSpPr>
        <p:spPr>
          <a:xfrm>
            <a:off x="838199" y="117345"/>
            <a:ext cx="9925772" cy="954303"/>
          </a:xfrm>
        </p:spPr>
        <p:txBody>
          <a:bodyPr/>
          <a:lstStyle/>
          <a:p>
            <a:r>
              <a:rPr lang="de-DE" dirty="0"/>
              <a:t>Dynamisches Routing (OSPF) konfigurieren</a:t>
            </a:r>
          </a:p>
        </p:txBody>
      </p:sp>
      <p:sp>
        <p:nvSpPr>
          <p:cNvPr id="3" name="Inhaltsplatzhalter 2">
            <a:extLst>
              <a:ext uri="{FF2B5EF4-FFF2-40B4-BE49-F238E27FC236}">
                <a16:creationId xmlns:a16="http://schemas.microsoft.com/office/drawing/2014/main" id="{BFB1AA82-8BC6-827C-87B5-BC9F2675ECC4}"/>
              </a:ext>
            </a:extLst>
          </p:cNvPr>
          <p:cNvSpPr>
            <a:spLocks noGrp="1"/>
          </p:cNvSpPr>
          <p:nvPr>
            <p:ph idx="1"/>
          </p:nvPr>
        </p:nvSpPr>
        <p:spPr>
          <a:xfrm>
            <a:off x="309205" y="890954"/>
            <a:ext cx="11804641" cy="5967046"/>
          </a:xfrm>
        </p:spPr>
        <p:txBody>
          <a:bodyPr>
            <a:normAutofit fontScale="62500" lnSpcReduction="20000"/>
          </a:bodyPr>
          <a:lstStyle/>
          <a:p>
            <a:r>
              <a:rPr lang="de-DE" dirty="0"/>
              <a:t>Wir konfigurieren das Netzwerk aus der vorletzten Folie mit OSPF. Wir gehen davon aus, dass alle IP-Adressen konfiguriert sind, aber keinerlei Routen. Auch hier propagiert/</a:t>
            </a:r>
            <a:r>
              <a:rPr lang="de-DE" dirty="0" err="1"/>
              <a:t>announcet</a:t>
            </a:r>
            <a:r>
              <a:rPr lang="de-DE" dirty="0"/>
              <a:t> man alle angeschlossenen Netze:</a:t>
            </a:r>
            <a:br>
              <a:rPr lang="de-DE" dirty="0"/>
            </a:br>
            <a:endParaRPr lang="de-DE" dirty="0"/>
          </a:p>
          <a:p>
            <a:endParaRPr lang="de-DE" dirty="0"/>
          </a:p>
          <a:p>
            <a:endParaRPr lang="de-DE" dirty="0"/>
          </a:p>
          <a:p>
            <a:pPr marL="0" indent="0">
              <a:spcBef>
                <a:spcPts val="600"/>
              </a:spcBef>
              <a:buNone/>
            </a:pPr>
            <a:br>
              <a:rPr lang="de-DE" sz="2600" b="1" dirty="0">
                <a:latin typeface="Consolas" panose="020B0609020204030204" pitchFamily="49" charset="0"/>
              </a:rPr>
            </a:b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 </a:t>
            </a:r>
            <a:r>
              <a:rPr lang="de-DE" sz="1800" b="1" dirty="0" err="1">
                <a:latin typeface="Consolas" panose="020B0609020204030204" pitchFamily="49" charset="0"/>
              </a:rPr>
              <a:t>router</a:t>
            </a:r>
            <a:r>
              <a:rPr lang="de-DE" sz="1800" b="1" dirty="0">
                <a:latin typeface="Consolas" panose="020B0609020204030204" pitchFamily="49" charset="0"/>
              </a:rPr>
              <a:t> </a:t>
            </a:r>
            <a:r>
              <a:rPr lang="de-DE" sz="1800" b="1" dirty="0" err="1">
                <a:latin typeface="Consolas" panose="020B0609020204030204" pitchFamily="49" charset="0"/>
              </a:rPr>
              <a:t>ospf</a:t>
            </a:r>
            <a:r>
              <a:rPr lang="de-DE" sz="1800" b="1" dirty="0">
                <a:latin typeface="Consolas" panose="020B0609020204030204" pitchFamily="49" charset="0"/>
              </a:rPr>
              <a:t> 1  			</a:t>
            </a:r>
            <a:r>
              <a:rPr lang="de-DE" sz="2100" dirty="0">
                <a:sym typeface="Wingdings" panose="05000000000000000000" pitchFamily="2" charset="2"/>
              </a:rPr>
              <a:t> Aktiviert OSPF auf R1 mit Prozess ID 1</a:t>
            </a:r>
            <a:endParaRPr lang="de-DE" sz="2100" dirty="0"/>
          </a:p>
          <a:p>
            <a:pPr marL="0" indent="0">
              <a:spcBef>
                <a:spcPts val="600"/>
              </a:spcBef>
              <a:buNone/>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-router)auto-</a:t>
            </a:r>
            <a:r>
              <a:rPr lang="de-DE" sz="1800" b="1" dirty="0" err="1">
                <a:latin typeface="Consolas" panose="020B0609020204030204" pitchFamily="49" charset="0"/>
              </a:rPr>
              <a:t>cost</a:t>
            </a:r>
            <a:r>
              <a:rPr lang="de-DE" sz="1800" b="1" dirty="0">
                <a:latin typeface="Consolas" panose="020B0609020204030204" pitchFamily="49" charset="0"/>
              </a:rPr>
              <a:t> </a:t>
            </a:r>
            <a:r>
              <a:rPr lang="de-DE" sz="1800" b="1" dirty="0" err="1">
                <a:latin typeface="Consolas" panose="020B0609020204030204" pitchFamily="49" charset="0"/>
              </a:rPr>
              <a:t>reference-bandwith</a:t>
            </a:r>
            <a:r>
              <a:rPr lang="de-DE" sz="1800" b="1" dirty="0">
                <a:latin typeface="Consolas" panose="020B0609020204030204" pitchFamily="49" charset="0"/>
              </a:rPr>
              <a:t> 10000	</a:t>
            </a:r>
            <a:r>
              <a:rPr lang="de-DE" sz="2100" dirty="0">
                <a:sym typeface="Wingdings" panose="05000000000000000000" pitchFamily="2" charset="2"/>
              </a:rPr>
              <a:t> Sinnvoll zur Berechnung der geschwindigkeitsabhängigen Kosten</a:t>
            </a:r>
            <a:endParaRPr lang="de-DE" sz="2100" dirty="0"/>
          </a:p>
          <a:p>
            <a:pPr marL="0" indent="0">
              <a:spcBef>
                <a:spcPts val="600"/>
              </a:spcBef>
              <a:buNone/>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 network 172.16.1.0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2100" dirty="0">
                <a:sym typeface="Wingdings" panose="05000000000000000000" pitchFamily="2" charset="2"/>
              </a:rPr>
              <a:t> Propagiert das Netz 172.168.1.0 mit der so genannten "Wildcard-</a:t>
            </a:r>
            <a:r>
              <a:rPr lang="de-DE" sz="2100" dirty="0" err="1">
                <a:sym typeface="Wingdings" panose="05000000000000000000" pitchFamily="2" charset="2"/>
              </a:rPr>
              <a:t>Mask</a:t>
            </a:r>
            <a:r>
              <a:rPr lang="de-DE" sz="2100" dirty="0">
                <a:sym typeface="Wingdings" panose="05000000000000000000" pitchFamily="2" charset="2"/>
              </a:rPr>
              <a:t>" und Area 0</a:t>
            </a:r>
          </a:p>
          <a:p>
            <a:r>
              <a:rPr lang="de-DE" sz="2100" dirty="0"/>
              <a:t>Die Wildcard-</a:t>
            </a:r>
            <a:r>
              <a:rPr lang="de-DE" sz="2100" dirty="0" err="1"/>
              <a:t>Mask</a:t>
            </a:r>
            <a:r>
              <a:rPr lang="de-DE" sz="2100" dirty="0"/>
              <a:t> ist die bitweise-</a:t>
            </a:r>
            <a:r>
              <a:rPr lang="de-DE" sz="2100" b="1" dirty="0"/>
              <a:t>invertierte</a:t>
            </a:r>
            <a:r>
              <a:rPr lang="de-DE" sz="2100" dirty="0"/>
              <a:t> Netzwerkmaske des Netzwerks, welches propagiert werden soll (z.B. die Wildcard von 255.255.255.0 ist 0.0.0.255).</a:t>
            </a:r>
          </a:p>
          <a:p>
            <a:r>
              <a:rPr lang="de-DE" sz="2100" dirty="0"/>
              <a:t>Die Wildcard kann man mit einem Trick einfach ermitteln, indem man die einzelnen Bytes der Netzwerkmaske jeweils von 255 subtrahiert:</a:t>
            </a:r>
          </a:p>
          <a:p>
            <a:pPr lvl="1"/>
            <a:r>
              <a:rPr lang="de-DE" sz="2100" dirty="0"/>
              <a:t>Netzwerkmaske </a:t>
            </a:r>
            <a:r>
              <a:rPr lang="de-DE" sz="2100" b="1" dirty="0"/>
              <a:t>255.255.255.128</a:t>
            </a:r>
            <a:r>
              <a:rPr lang="de-DE" sz="2100" dirty="0"/>
              <a:t> ergibt die Wildcard </a:t>
            </a:r>
            <a:r>
              <a:rPr lang="de-DE" sz="2100" b="1" dirty="0"/>
              <a:t>0.0.0.127</a:t>
            </a:r>
          </a:p>
          <a:p>
            <a:pPr lvl="1"/>
            <a:r>
              <a:rPr lang="de-DE" sz="2100" dirty="0"/>
              <a:t>Netzwerkmaske </a:t>
            </a:r>
            <a:r>
              <a:rPr lang="de-DE" sz="2100" b="1" dirty="0"/>
              <a:t>255.255.255.240 </a:t>
            </a:r>
            <a:r>
              <a:rPr lang="de-DE" sz="2100" dirty="0"/>
              <a:t>ergibt die Wildcard </a:t>
            </a:r>
            <a:r>
              <a:rPr lang="de-DE" sz="2100" b="1" dirty="0"/>
              <a:t>0.0.0.15</a:t>
            </a:r>
          </a:p>
          <a:p>
            <a:pPr lvl="1"/>
            <a:r>
              <a:rPr lang="de-DE" sz="2100" dirty="0"/>
              <a:t>Netzwerkmaske </a:t>
            </a:r>
            <a:r>
              <a:rPr lang="de-DE" sz="2100" b="1" dirty="0"/>
              <a:t>255.128.0.0 </a:t>
            </a:r>
            <a:r>
              <a:rPr lang="de-DE" sz="2100" dirty="0"/>
              <a:t>ergibt die Wildcard </a:t>
            </a:r>
            <a:r>
              <a:rPr lang="de-DE" sz="2100" b="1" dirty="0"/>
              <a:t>0.127.255.255</a:t>
            </a:r>
          </a:p>
          <a:p>
            <a:pPr lvl="1"/>
            <a:r>
              <a:rPr lang="de-DE" sz="2100" dirty="0"/>
              <a:t>Netzwerkmaske </a:t>
            </a:r>
            <a:r>
              <a:rPr lang="de-DE" sz="2100" b="1" dirty="0"/>
              <a:t>255.255.255.255</a:t>
            </a:r>
            <a:r>
              <a:rPr lang="de-DE" sz="2100" dirty="0"/>
              <a:t> (einzelne IP) ergibt die Wildcard </a:t>
            </a:r>
            <a:r>
              <a:rPr lang="de-DE" sz="2100" b="1" dirty="0"/>
              <a:t>0.0.0.0</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 network 10.0.0.0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Propagiert das Netz 10.0.0.0 wie oben beschrieben</a:t>
            </a:r>
          </a:p>
          <a:p>
            <a:pPr marL="0" indent="0">
              <a:buNone/>
            </a:pPr>
            <a:endParaRPr lang="de-DE" sz="1800" b="1" dirty="0">
              <a:latin typeface="Consolas" panose="020B0609020204030204" pitchFamily="49" charset="0"/>
            </a:endParaRP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 </a:t>
            </a:r>
            <a:r>
              <a:rPr lang="de-DE" sz="1800" b="1" dirty="0" err="1">
                <a:latin typeface="Consolas" panose="020B0609020204030204" pitchFamily="49" charset="0"/>
              </a:rPr>
              <a:t>router</a:t>
            </a:r>
            <a:r>
              <a:rPr lang="de-DE" sz="1800" b="1" dirty="0">
                <a:latin typeface="Consolas" panose="020B0609020204030204" pitchFamily="49" charset="0"/>
              </a:rPr>
              <a:t> </a:t>
            </a:r>
            <a:r>
              <a:rPr lang="de-DE" sz="1800" b="1" dirty="0" err="1">
                <a:latin typeface="Consolas" panose="020B0609020204030204" pitchFamily="49" charset="0"/>
              </a:rPr>
              <a:t>ospf</a:t>
            </a:r>
            <a:r>
              <a:rPr lang="de-DE" sz="1800" b="1" dirty="0">
                <a:latin typeface="Consolas" panose="020B0609020204030204" pitchFamily="49" charset="0"/>
              </a:rPr>
              <a:t> 1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Aktiviert OSPF auf R2</a:t>
            </a:r>
            <a:endParaRPr lang="de-DE" sz="2100" dirty="0"/>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-router)auto-</a:t>
            </a:r>
            <a:r>
              <a:rPr lang="de-DE" sz="1800" b="1" dirty="0" err="1">
                <a:latin typeface="Consolas" panose="020B0609020204030204" pitchFamily="49" charset="0"/>
              </a:rPr>
              <a:t>cost</a:t>
            </a:r>
            <a:r>
              <a:rPr lang="de-DE" sz="1800" b="1" dirty="0">
                <a:latin typeface="Consolas" panose="020B0609020204030204" pitchFamily="49" charset="0"/>
              </a:rPr>
              <a:t> </a:t>
            </a:r>
            <a:r>
              <a:rPr lang="de-DE" sz="1800" b="1" dirty="0" err="1">
                <a:latin typeface="Consolas" panose="020B0609020204030204" pitchFamily="49" charset="0"/>
              </a:rPr>
              <a:t>reference-bandwith</a:t>
            </a:r>
            <a:r>
              <a:rPr lang="de-DE" sz="1800" b="1" dirty="0">
                <a:latin typeface="Consolas" panose="020B0609020204030204" pitchFamily="49" charset="0"/>
              </a:rPr>
              <a:t> 10000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Muss auf allen Routern in der Area gleich sein</a:t>
            </a:r>
            <a:endParaRPr lang="de-DE" sz="2100" dirty="0"/>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network 172.16.2.0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Propagiert das Netz 172.168.2.0</a:t>
            </a: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network 10.0.0.0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Propagiert das Netz 10.0.0.0</a:t>
            </a: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a:t>
            </a:r>
            <a:r>
              <a:rPr lang="de-DE" sz="1800" b="1" kern="50" dirty="0" err="1">
                <a:effectLst/>
                <a:latin typeface="Calibri" panose="020F0502020204030204" pitchFamily="34" charset="0"/>
                <a:ea typeface="Arial Unicode MS"/>
                <a:cs typeface="Times New Roman" panose="02020603050405020304" pitchFamily="18" charset="0"/>
              </a:rPr>
              <a:t>show</a:t>
            </a:r>
            <a:r>
              <a:rPr lang="de-DE" sz="1800" b="1" kern="50" dirty="0">
                <a:effectLst/>
                <a:latin typeface="Calibri" panose="020F0502020204030204" pitchFamily="34" charset="0"/>
                <a:ea typeface="Arial Unicode MS"/>
                <a:cs typeface="Times New Roman" panose="02020603050405020304" pitchFamily="18" charset="0"/>
              </a:rPr>
              <a:t> </a:t>
            </a:r>
            <a:r>
              <a:rPr lang="de-DE" sz="1800" b="1" kern="50" dirty="0" err="1">
                <a:effectLst/>
                <a:latin typeface="Calibri" panose="020F0502020204030204" pitchFamily="34" charset="0"/>
                <a:ea typeface="Arial Unicode MS"/>
                <a:cs typeface="Times New Roman" panose="02020603050405020304" pitchFamily="18" charset="0"/>
              </a:rPr>
              <a:t>ip</a:t>
            </a:r>
            <a:r>
              <a:rPr lang="de-DE" sz="1800" b="1" kern="50" dirty="0">
                <a:effectLst/>
                <a:latin typeface="Calibri" panose="020F0502020204030204" pitchFamily="34" charset="0"/>
                <a:ea typeface="Arial Unicode MS"/>
                <a:cs typeface="Times New Roman" panose="02020603050405020304" pitchFamily="18" charset="0"/>
              </a:rPr>
              <a:t> </a:t>
            </a:r>
            <a:r>
              <a:rPr lang="de-DE" sz="1800" b="1" kern="50" dirty="0" err="1">
                <a:effectLst/>
                <a:latin typeface="Calibri" panose="020F0502020204030204" pitchFamily="34" charset="0"/>
                <a:ea typeface="Arial Unicode MS"/>
                <a:cs typeface="Times New Roman" panose="02020603050405020304" pitchFamily="18" charset="0"/>
              </a:rPr>
              <a:t>ospf</a:t>
            </a:r>
            <a:r>
              <a:rPr lang="de-DE" sz="1800" b="1" kern="50" dirty="0">
                <a:effectLst/>
                <a:latin typeface="Calibri" panose="020F0502020204030204" pitchFamily="34" charset="0"/>
                <a:ea typeface="Arial Unicode MS"/>
                <a:cs typeface="Times New Roman" panose="02020603050405020304" pitchFamily="18" charset="0"/>
              </a:rPr>
              <a:t> interface g0/1		</a:t>
            </a:r>
            <a:r>
              <a:rPr lang="de-DE" sz="1800" b="1" kern="50" dirty="0">
                <a:effectLst/>
                <a:latin typeface="Calibri" panose="020F0502020204030204" pitchFamily="34" charset="0"/>
                <a:ea typeface="Arial Unicode MS"/>
                <a:cs typeface="Times New Roman" panose="02020603050405020304" pitchFamily="18" charset="0"/>
                <a:sym typeface="Wingdings" panose="05000000000000000000" pitchFamily="2" charset="2"/>
              </a:rPr>
              <a:t>  </a:t>
            </a:r>
            <a:r>
              <a:rPr lang="de-DE" sz="2100" dirty="0">
                <a:sym typeface="Wingdings" panose="05000000000000000000" pitchFamily="2" charset="2"/>
              </a:rPr>
              <a:t>Ausführliche Informationen über OSPF auf diesem Interface an</a:t>
            </a:r>
            <a:endParaRPr lang="de-DE" sz="2100" dirty="0"/>
          </a:p>
          <a:p>
            <a:pPr marL="0" indent="0">
              <a:buNone/>
            </a:pPr>
            <a:r>
              <a:rPr lang="de-DE" sz="1900" dirty="0">
                <a:solidFill>
                  <a:prstClr val="black"/>
                </a:solidFill>
                <a:latin typeface="Calibri" panose="020F0502020204030204"/>
              </a:rPr>
              <a:t>Mit </a:t>
            </a:r>
            <a:r>
              <a:rPr lang="de-DE" sz="1900" b="1" dirty="0">
                <a:latin typeface="Consolas" panose="020B0609020204030204" pitchFamily="49" charset="0"/>
              </a:rPr>
              <a:t>R2(</a:t>
            </a:r>
            <a:r>
              <a:rPr lang="de-DE" sz="1900" b="1" dirty="0" err="1">
                <a:latin typeface="Consolas" panose="020B0609020204030204" pitchFamily="49" charset="0"/>
              </a:rPr>
              <a:t>config-if</a:t>
            </a:r>
            <a:r>
              <a:rPr lang="de-DE" sz="1900" b="1" dirty="0">
                <a:latin typeface="Consolas" panose="020B0609020204030204" pitchFamily="49" charset="0"/>
              </a:rPr>
              <a:t>)# </a:t>
            </a:r>
            <a:r>
              <a:rPr lang="de-DE" sz="1900" b="1" dirty="0" err="1">
                <a:latin typeface="Consolas" panose="020B0609020204030204" pitchFamily="49" charset="0"/>
              </a:rPr>
              <a:t>ip</a:t>
            </a:r>
            <a:r>
              <a:rPr lang="de-DE" sz="1900" b="1" dirty="0">
                <a:latin typeface="Consolas" panose="020B0609020204030204" pitchFamily="49" charset="0"/>
              </a:rPr>
              <a:t> </a:t>
            </a:r>
            <a:r>
              <a:rPr lang="de-DE" sz="1900" b="1" dirty="0" err="1">
                <a:latin typeface="Consolas" panose="020B0609020204030204" pitchFamily="49" charset="0"/>
              </a:rPr>
              <a:t>ospf</a:t>
            </a:r>
            <a:r>
              <a:rPr lang="de-DE" sz="1900" b="1" dirty="0">
                <a:latin typeface="Consolas" panose="020B0609020204030204" pitchFamily="49" charset="0"/>
              </a:rPr>
              <a:t> </a:t>
            </a:r>
            <a:r>
              <a:rPr lang="de-DE" sz="1900" b="1" dirty="0" err="1">
                <a:latin typeface="Consolas" panose="020B0609020204030204" pitchFamily="49" charset="0"/>
              </a:rPr>
              <a:t>cost</a:t>
            </a:r>
            <a:r>
              <a:rPr lang="de-DE" sz="1900" b="1" dirty="0">
                <a:latin typeface="Consolas" panose="020B0609020204030204" pitchFamily="49" charset="0"/>
              </a:rPr>
              <a:t> 100 </a:t>
            </a:r>
            <a:r>
              <a:rPr lang="de-DE" sz="1900" dirty="0">
                <a:solidFill>
                  <a:prstClr val="black"/>
                </a:solidFill>
                <a:latin typeface="Calibri" panose="020F0502020204030204"/>
              </a:rPr>
              <a:t>können manuell auf dem jeweiligen Interface Kosten gesetzt werden </a:t>
            </a:r>
          </a:p>
          <a:p>
            <a:pPr marL="0" indent="0">
              <a:buNone/>
            </a:pPr>
            <a:r>
              <a:rPr lang="de-DE" sz="2600" dirty="0">
                <a:solidFill>
                  <a:prstClr val="black"/>
                </a:solidFill>
                <a:latin typeface="Calibri" panose="020F0502020204030204"/>
              </a:rPr>
              <a:t>Kontrolle über Funktionalität von OSPF mit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route</a:t>
            </a:r>
            <a:r>
              <a:rPr lang="de-DE" sz="2600" dirty="0">
                <a:solidFill>
                  <a:prstClr val="black"/>
                </a:solidFill>
                <a:latin typeface="Calibri" panose="020F0502020204030204"/>
              </a:rPr>
              <a:t> - dort erkennt man die mit </a:t>
            </a:r>
            <a:r>
              <a:rPr lang="de-DE" sz="2600" b="1" dirty="0">
                <a:solidFill>
                  <a:prstClr val="black"/>
                </a:solidFill>
                <a:latin typeface="Calibri" panose="020F0502020204030204"/>
              </a:rPr>
              <a:t>O </a:t>
            </a:r>
            <a:r>
              <a:rPr lang="de-DE" sz="2500" dirty="0">
                <a:solidFill>
                  <a:prstClr val="black"/>
                </a:solidFill>
                <a:latin typeface="Calibri" panose="020F0502020204030204"/>
              </a:rPr>
              <a:t>markierten</a:t>
            </a:r>
            <a:r>
              <a:rPr lang="de-DE" sz="2600" dirty="0">
                <a:solidFill>
                  <a:prstClr val="black"/>
                </a:solidFill>
                <a:latin typeface="Calibri" panose="020F0502020204030204"/>
              </a:rPr>
              <a:t> OSPF-Routen.</a:t>
            </a:r>
          </a:p>
          <a:p>
            <a:pPr marL="0" indent="0">
              <a:buNone/>
            </a:pPr>
            <a:r>
              <a:rPr lang="de-DE" sz="2600" dirty="0">
                <a:solidFill>
                  <a:prstClr val="black"/>
                </a:solidFill>
                <a:latin typeface="Calibri" panose="020F0502020204030204"/>
              </a:rPr>
              <a:t>Mit </a:t>
            </a:r>
            <a:r>
              <a:rPr lang="de-DE" sz="2500" b="1" dirty="0" err="1">
                <a:latin typeface="Consolas" panose="020B0609020204030204" pitchFamily="49" charset="0"/>
              </a:rPr>
              <a:t>show</a:t>
            </a:r>
            <a:r>
              <a:rPr lang="de-DE" sz="2500" b="1" dirty="0">
                <a:latin typeface="Consolas" panose="020B0609020204030204" pitchFamily="49" charset="0"/>
              </a:rPr>
              <a:t> </a:t>
            </a:r>
            <a:r>
              <a:rPr lang="de-DE" sz="2500" b="1" dirty="0" err="1">
                <a:latin typeface="Consolas" panose="020B0609020204030204" pitchFamily="49" charset="0"/>
              </a:rPr>
              <a:t>ip</a:t>
            </a:r>
            <a:r>
              <a:rPr lang="de-DE" sz="2500" b="1" dirty="0">
                <a:latin typeface="Consolas" panose="020B0609020204030204" pitchFamily="49" charset="0"/>
              </a:rPr>
              <a:t> </a:t>
            </a:r>
            <a:r>
              <a:rPr lang="de-DE" sz="2500" b="1" dirty="0" err="1">
                <a:latin typeface="Consolas" panose="020B0609020204030204" pitchFamily="49" charset="0"/>
              </a:rPr>
              <a:t>ospf</a:t>
            </a:r>
            <a:r>
              <a:rPr lang="de-DE" sz="2500" b="1" dirty="0">
                <a:latin typeface="Consolas" panose="020B0609020204030204" pitchFamily="49" charset="0"/>
              </a:rPr>
              <a:t> </a:t>
            </a:r>
            <a:r>
              <a:rPr lang="de-DE" sz="2500" b="1" dirty="0" err="1">
                <a:latin typeface="Consolas" panose="020B0609020204030204" pitchFamily="49" charset="0"/>
              </a:rPr>
              <a:t>neighbor</a:t>
            </a:r>
            <a:r>
              <a:rPr lang="de-DE" sz="2500" b="1" dirty="0">
                <a:latin typeface="Consolas" panose="020B0609020204030204" pitchFamily="49" charset="0"/>
              </a:rPr>
              <a:t> </a:t>
            </a:r>
            <a:r>
              <a:rPr lang="de-DE" sz="2600" dirty="0">
                <a:solidFill>
                  <a:prstClr val="black"/>
                </a:solidFill>
                <a:latin typeface="Calibri" panose="020F0502020204030204"/>
              </a:rPr>
              <a:t>werden im </a:t>
            </a:r>
            <a:r>
              <a:rPr lang="de-DE" sz="2600" dirty="0" err="1">
                <a:solidFill>
                  <a:prstClr val="black"/>
                </a:solidFill>
                <a:latin typeface="Calibri" panose="020F0502020204030204"/>
              </a:rPr>
              <a:t>Enable</a:t>
            </a:r>
            <a:r>
              <a:rPr lang="de-DE" sz="2600" dirty="0">
                <a:solidFill>
                  <a:prstClr val="black"/>
                </a:solidFill>
                <a:latin typeface="Calibri" panose="020F0502020204030204"/>
              </a:rPr>
              <a:t>-Mode des Routers die Nachbarrouter angezeigt.</a:t>
            </a:r>
          </a:p>
          <a:p>
            <a:pPr marL="0" indent="0">
              <a:buNone/>
            </a:pPr>
            <a:endParaRPr lang="de-DE" sz="2600" dirty="0">
              <a:solidFill>
                <a:prstClr val="black"/>
              </a:solidFill>
              <a:latin typeface="Calibri" panose="020F0502020204030204"/>
            </a:endParaRPr>
          </a:p>
        </p:txBody>
      </p:sp>
      <p:pic>
        <p:nvPicPr>
          <p:cNvPr id="5" name="Grafik 4">
            <a:extLst>
              <a:ext uri="{FF2B5EF4-FFF2-40B4-BE49-F238E27FC236}">
                <a16:creationId xmlns:a16="http://schemas.microsoft.com/office/drawing/2014/main" id="{20665710-0CD1-44B3-AC79-7ECE5F909BAD}"/>
              </a:ext>
            </a:extLst>
          </p:cNvPr>
          <p:cNvPicPr>
            <a:picLocks noChangeAspect="1"/>
          </p:cNvPicPr>
          <p:nvPr/>
        </p:nvPicPr>
        <p:blipFill rotWithShape="1">
          <a:blip r:embed="rId2"/>
          <a:srcRect t="11960" b="10231"/>
          <a:stretch/>
        </p:blipFill>
        <p:spPr>
          <a:xfrm>
            <a:off x="2044460" y="1291711"/>
            <a:ext cx="7513249" cy="954303"/>
          </a:xfrm>
          <a:prstGeom prst="rect">
            <a:avLst/>
          </a:prstGeom>
        </p:spPr>
      </p:pic>
      <p:pic>
        <p:nvPicPr>
          <p:cNvPr id="6" name="Grafik 5">
            <a:extLst>
              <a:ext uri="{FF2B5EF4-FFF2-40B4-BE49-F238E27FC236}">
                <a16:creationId xmlns:a16="http://schemas.microsoft.com/office/drawing/2014/main" id="{B40C5ED2-B154-8A8A-C32E-179E739A1CAF}"/>
              </a:ext>
            </a:extLst>
          </p:cNvPr>
          <p:cNvPicPr>
            <a:picLocks noChangeAspect="1"/>
          </p:cNvPicPr>
          <p:nvPr/>
        </p:nvPicPr>
        <p:blipFill>
          <a:blip r:embed="rId3"/>
          <a:stretch>
            <a:fillRect/>
          </a:stretch>
        </p:blipFill>
        <p:spPr>
          <a:xfrm>
            <a:off x="8933389" y="3573652"/>
            <a:ext cx="3252515" cy="1872486"/>
          </a:xfrm>
          <a:prstGeom prst="rect">
            <a:avLst/>
          </a:prstGeom>
          <a:ln>
            <a:solidFill>
              <a:schemeClr val="bg1">
                <a:lumMod val="75000"/>
              </a:schemeClr>
            </a:solidFill>
          </a:ln>
        </p:spPr>
      </p:pic>
      <p:sp>
        <p:nvSpPr>
          <p:cNvPr id="7" name="Textfeld 6">
            <a:extLst>
              <a:ext uri="{FF2B5EF4-FFF2-40B4-BE49-F238E27FC236}">
                <a16:creationId xmlns:a16="http://schemas.microsoft.com/office/drawing/2014/main" id="{F1BA4FC0-4483-82AC-675B-2012644119FF}"/>
              </a:ext>
            </a:extLst>
          </p:cNvPr>
          <p:cNvSpPr txBox="1"/>
          <p:nvPr/>
        </p:nvSpPr>
        <p:spPr>
          <a:xfrm>
            <a:off x="9136530" y="5405274"/>
            <a:ext cx="2746265" cy="253916"/>
          </a:xfrm>
          <a:prstGeom prst="rect">
            <a:avLst/>
          </a:prstGeom>
          <a:noFill/>
        </p:spPr>
        <p:txBody>
          <a:bodyPr wrap="none" rtlCol="0">
            <a:spAutoFit/>
          </a:bodyPr>
          <a:lstStyle/>
          <a:p>
            <a:r>
              <a:rPr lang="de-DE" sz="1050" dirty="0"/>
              <a:t>sh </a:t>
            </a:r>
            <a:r>
              <a:rPr lang="de-DE" sz="1050" dirty="0" err="1"/>
              <a:t>ip</a:t>
            </a:r>
            <a:r>
              <a:rPr lang="de-DE" sz="1050" dirty="0"/>
              <a:t> route bei einem komplexen LAN mit OSPF</a:t>
            </a:r>
          </a:p>
        </p:txBody>
      </p:sp>
      <p:pic>
        <p:nvPicPr>
          <p:cNvPr id="8" name="Grafik 7">
            <a:extLst>
              <a:ext uri="{FF2B5EF4-FFF2-40B4-BE49-F238E27FC236}">
                <a16:creationId xmlns:a16="http://schemas.microsoft.com/office/drawing/2014/main" id="{D2E55DD7-F9E5-140B-286C-ABA777A94C44}"/>
              </a:ext>
            </a:extLst>
          </p:cNvPr>
          <p:cNvPicPr>
            <a:picLocks noChangeAspect="1"/>
          </p:cNvPicPr>
          <p:nvPr/>
        </p:nvPicPr>
        <p:blipFill>
          <a:blip r:embed="rId4"/>
          <a:stretch>
            <a:fillRect/>
          </a:stretch>
        </p:blipFill>
        <p:spPr>
          <a:xfrm>
            <a:off x="8827008" y="6413631"/>
            <a:ext cx="3336134" cy="416197"/>
          </a:xfrm>
          <a:prstGeom prst="rect">
            <a:avLst/>
          </a:prstGeom>
          <a:ln>
            <a:solidFill>
              <a:schemeClr val="bg1">
                <a:lumMod val="75000"/>
              </a:schemeClr>
            </a:solidFill>
          </a:ln>
        </p:spPr>
      </p:pic>
    </p:spTree>
    <p:extLst>
      <p:ext uri="{BB962C8B-B14F-4D97-AF65-F5344CB8AC3E}">
        <p14:creationId xmlns:p14="http://schemas.microsoft.com/office/powerpoint/2010/main" val="29177973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9D80D43-4184-9C82-9F73-97ACCC115B73}"/>
              </a:ext>
            </a:extLst>
          </p:cNvPr>
          <p:cNvSpPr>
            <a:spLocks noGrp="1"/>
          </p:cNvSpPr>
          <p:nvPr>
            <p:ph type="title"/>
          </p:nvPr>
        </p:nvSpPr>
        <p:spPr/>
        <p:txBody>
          <a:bodyPr/>
          <a:lstStyle/>
          <a:p>
            <a:r>
              <a:rPr lang="de-DE" dirty="0"/>
              <a:t>Best Practice: Telnet Zugriff aktivieren</a:t>
            </a:r>
          </a:p>
        </p:txBody>
      </p:sp>
      <p:sp>
        <p:nvSpPr>
          <p:cNvPr id="3" name="Inhaltsplatzhalter 2">
            <a:extLst>
              <a:ext uri="{FF2B5EF4-FFF2-40B4-BE49-F238E27FC236}">
                <a16:creationId xmlns:a16="http://schemas.microsoft.com/office/drawing/2014/main" id="{D6C1B4D6-376C-9AE8-0ECB-0E7B4EDAFFBE}"/>
              </a:ext>
            </a:extLst>
          </p:cNvPr>
          <p:cNvSpPr>
            <a:spLocks noGrp="1"/>
          </p:cNvSpPr>
          <p:nvPr>
            <p:ph idx="1"/>
          </p:nvPr>
        </p:nvSpPr>
        <p:spPr>
          <a:xfrm>
            <a:off x="838200" y="1456510"/>
            <a:ext cx="11114314" cy="4931227"/>
          </a:xfrm>
        </p:spPr>
        <p:txBody>
          <a:bodyPr>
            <a:normAutofit fontScale="92500" lnSpcReduction="10000"/>
          </a:bodyPr>
          <a:lstStyle/>
          <a:p>
            <a:r>
              <a:rPr lang="de-DE" b="1" u="sng" dirty="0"/>
              <a:t>Ziel</a:t>
            </a:r>
            <a:r>
              <a:rPr lang="de-DE" dirty="0"/>
              <a:t>: Telnet via Netzwerk von der </a:t>
            </a:r>
            <a:r>
              <a:rPr lang="de-DE" dirty="0" err="1"/>
              <a:t>Console</a:t>
            </a:r>
            <a:r>
              <a:rPr lang="de-DE" dirty="0"/>
              <a:t> von R1 auf R2. </a:t>
            </a:r>
            <a:br>
              <a:rPr lang="de-DE" dirty="0"/>
            </a:br>
            <a:r>
              <a:rPr lang="de-DE" dirty="0"/>
              <a:t>Bedingung: R1 und R2 sind basiskonfiguriert erreichen sich über das Netzwerk</a:t>
            </a:r>
          </a:p>
          <a:p>
            <a:r>
              <a:rPr lang="de-DE" sz="2400" b="1" dirty="0"/>
              <a:t>R2&gt; </a:t>
            </a:r>
            <a:r>
              <a:rPr lang="de-DE" sz="2400" b="1" dirty="0" err="1"/>
              <a:t>enable</a:t>
            </a:r>
            <a:endParaRPr lang="de-DE" sz="2400" b="1" dirty="0"/>
          </a:p>
          <a:p>
            <a:r>
              <a:rPr lang="de-DE" sz="2400" b="1" dirty="0"/>
              <a:t>R2# </a:t>
            </a:r>
            <a:r>
              <a:rPr lang="de-DE" sz="2400" b="1" dirty="0" err="1"/>
              <a:t>config</a:t>
            </a:r>
            <a:r>
              <a:rPr lang="de-DE" sz="2400" b="1" dirty="0"/>
              <a:t> </a:t>
            </a:r>
            <a:r>
              <a:rPr lang="de-DE" sz="2400" b="1" dirty="0" err="1"/>
              <a:t>term</a:t>
            </a:r>
            <a:endParaRPr lang="de-DE" sz="2400" b="1" dirty="0"/>
          </a:p>
          <a:p>
            <a:r>
              <a:rPr lang="de-DE" sz="2400" b="1" dirty="0"/>
              <a:t>R2(</a:t>
            </a:r>
            <a:r>
              <a:rPr lang="de-DE" sz="2400" b="1" dirty="0" err="1"/>
              <a:t>config</a:t>
            </a:r>
            <a:r>
              <a:rPr lang="de-DE" sz="2400" b="1" dirty="0"/>
              <a:t>)# </a:t>
            </a:r>
            <a:r>
              <a:rPr lang="de-DE" sz="2400" b="1" dirty="0" err="1"/>
              <a:t>line</a:t>
            </a:r>
            <a:r>
              <a:rPr lang="de-DE" sz="2400" b="1" dirty="0"/>
              <a:t> </a:t>
            </a:r>
            <a:r>
              <a:rPr lang="de-DE" sz="2400" b="1" dirty="0" err="1"/>
              <a:t>vty</a:t>
            </a:r>
            <a:r>
              <a:rPr lang="de-DE" sz="2400" b="1" dirty="0"/>
              <a:t> 0 4   </a:t>
            </a:r>
            <a:r>
              <a:rPr lang="de-DE" sz="2400" dirty="0">
                <a:sym typeface="Wingdings" panose="05000000000000000000" pitchFamily="2" charset="2"/>
              </a:rPr>
              <a:t> Wechselt auf das virtuelle Netzwerk-Interface 0…4</a:t>
            </a:r>
            <a:endParaRPr lang="de-DE" sz="2400" dirty="0"/>
          </a:p>
          <a:p>
            <a:r>
              <a:rPr lang="de-DE" sz="2400" b="1" dirty="0"/>
              <a:t>R2(</a:t>
            </a:r>
            <a:r>
              <a:rPr lang="de-DE" sz="2400" b="1" dirty="0" err="1"/>
              <a:t>config</a:t>
            </a:r>
            <a:r>
              <a:rPr lang="de-DE" sz="2400" b="1" dirty="0"/>
              <a:t>-line)#</a:t>
            </a:r>
            <a:r>
              <a:rPr lang="de-DE" sz="2400" dirty="0"/>
              <a:t> </a:t>
            </a:r>
            <a:r>
              <a:rPr lang="de-DE" sz="2400" b="1" dirty="0" err="1"/>
              <a:t>transport</a:t>
            </a:r>
            <a:r>
              <a:rPr lang="de-DE" sz="2400" b="1" dirty="0"/>
              <a:t> </a:t>
            </a:r>
            <a:r>
              <a:rPr lang="de-DE" sz="2400" b="1" dirty="0" err="1"/>
              <a:t>input</a:t>
            </a:r>
            <a:r>
              <a:rPr lang="de-DE" sz="2400" b="1" dirty="0"/>
              <a:t> </a:t>
            </a:r>
            <a:r>
              <a:rPr lang="de-DE" sz="2400" b="1" dirty="0" err="1"/>
              <a:t>telnet</a:t>
            </a:r>
            <a:r>
              <a:rPr lang="de-DE" sz="2400" b="1" dirty="0"/>
              <a:t> </a:t>
            </a:r>
            <a:r>
              <a:rPr lang="de-DE" sz="2400" b="1" dirty="0">
                <a:sym typeface="Wingdings" panose="05000000000000000000" pitchFamily="2" charset="2"/>
              </a:rPr>
              <a:t></a:t>
            </a:r>
            <a:r>
              <a:rPr lang="de-DE" sz="2400" b="1" dirty="0"/>
              <a:t> </a:t>
            </a:r>
            <a:r>
              <a:rPr lang="de-DE" sz="2400" dirty="0"/>
              <a:t>Aktiviert Telnet </a:t>
            </a:r>
          </a:p>
          <a:p>
            <a:r>
              <a:rPr lang="de-DE" sz="2400" b="1" dirty="0"/>
              <a:t>R2(</a:t>
            </a:r>
            <a:r>
              <a:rPr lang="de-DE" sz="2400" b="1" dirty="0" err="1"/>
              <a:t>config</a:t>
            </a:r>
            <a:r>
              <a:rPr lang="de-DE" sz="2400" b="1" dirty="0"/>
              <a:t>-line)# </a:t>
            </a:r>
            <a:r>
              <a:rPr lang="de-DE" sz="2400" b="1" dirty="0" err="1"/>
              <a:t>password</a:t>
            </a:r>
            <a:r>
              <a:rPr lang="de-DE" sz="2400" b="1" dirty="0"/>
              <a:t> geheim </a:t>
            </a:r>
            <a:r>
              <a:rPr lang="de-DE" sz="2400" dirty="0">
                <a:sym typeface="Wingdings" panose="05000000000000000000" pitchFamily="2" charset="2"/>
              </a:rPr>
              <a:t> Setzt ein Login Passwort</a:t>
            </a:r>
          </a:p>
          <a:p>
            <a:r>
              <a:rPr lang="de-DE" sz="2400" b="1" dirty="0"/>
              <a:t>R2(</a:t>
            </a:r>
            <a:r>
              <a:rPr lang="de-DE" sz="2400" b="1" dirty="0" err="1"/>
              <a:t>config</a:t>
            </a:r>
            <a:r>
              <a:rPr lang="de-DE" sz="2400" b="1" dirty="0"/>
              <a:t>-line)# </a:t>
            </a:r>
            <a:r>
              <a:rPr lang="de-DE" sz="2400" b="1" dirty="0" err="1"/>
              <a:t>login</a:t>
            </a:r>
            <a:r>
              <a:rPr lang="de-DE" sz="2400" b="1" dirty="0"/>
              <a:t> </a:t>
            </a:r>
            <a:r>
              <a:rPr lang="de-DE" sz="2400" b="1" dirty="0">
                <a:sym typeface="Wingdings" panose="05000000000000000000" pitchFamily="2" charset="2"/>
              </a:rPr>
              <a:t> </a:t>
            </a:r>
            <a:r>
              <a:rPr lang="de-DE" sz="2400" dirty="0">
                <a:sym typeface="Wingdings" panose="05000000000000000000" pitchFamily="2" charset="2"/>
              </a:rPr>
              <a:t>Aktiviert den Login auf </a:t>
            </a:r>
            <a:r>
              <a:rPr lang="de-DE" sz="2400" dirty="0" err="1">
                <a:sym typeface="Wingdings" panose="05000000000000000000" pitchFamily="2" charset="2"/>
              </a:rPr>
              <a:t>vty</a:t>
            </a:r>
            <a:endParaRPr lang="de-DE" sz="2400" dirty="0">
              <a:sym typeface="Wingdings" panose="05000000000000000000" pitchFamily="2" charset="2"/>
            </a:endParaRPr>
          </a:p>
          <a:p>
            <a:r>
              <a:rPr lang="de-DE" sz="2400" b="1" dirty="0"/>
              <a:t>R2(</a:t>
            </a:r>
            <a:r>
              <a:rPr lang="de-DE" sz="2400" b="1" dirty="0" err="1"/>
              <a:t>config</a:t>
            </a:r>
            <a:r>
              <a:rPr lang="de-DE" sz="2400" b="1" dirty="0"/>
              <a:t>-line)# </a:t>
            </a:r>
            <a:r>
              <a:rPr lang="de-DE" sz="2400" b="1" dirty="0" err="1"/>
              <a:t>exit</a:t>
            </a:r>
            <a:r>
              <a:rPr lang="de-DE" sz="2400" b="1" dirty="0"/>
              <a:t> </a:t>
            </a:r>
            <a:r>
              <a:rPr lang="de-DE" sz="2400" b="1" dirty="0">
                <a:sym typeface="Wingdings" panose="05000000000000000000" pitchFamily="2" charset="2"/>
              </a:rPr>
              <a:t> </a:t>
            </a:r>
            <a:r>
              <a:rPr lang="de-DE" sz="2400" dirty="0">
                <a:sym typeface="Wingdings" panose="05000000000000000000" pitchFamily="2" charset="2"/>
              </a:rPr>
              <a:t>Wechselt zurück zum allgemeinen </a:t>
            </a:r>
            <a:r>
              <a:rPr lang="de-DE" sz="2400" dirty="0" err="1">
                <a:sym typeface="Wingdings" panose="05000000000000000000" pitchFamily="2" charset="2"/>
              </a:rPr>
              <a:t>Config</a:t>
            </a:r>
            <a:r>
              <a:rPr lang="de-DE" sz="2400" dirty="0">
                <a:sym typeface="Wingdings" panose="05000000000000000000" pitchFamily="2" charset="2"/>
              </a:rPr>
              <a:t>-Mode</a:t>
            </a:r>
          </a:p>
          <a:p>
            <a:r>
              <a:rPr lang="de-DE" sz="2400" b="1" dirty="0"/>
              <a:t>R2(</a:t>
            </a:r>
            <a:r>
              <a:rPr lang="de-DE" sz="2400" b="1" dirty="0" err="1"/>
              <a:t>config</a:t>
            </a:r>
            <a:r>
              <a:rPr lang="de-DE" sz="2400" b="1" dirty="0"/>
              <a:t>)# </a:t>
            </a:r>
            <a:r>
              <a:rPr lang="de-DE" sz="2400" b="1" dirty="0" err="1"/>
              <a:t>enable</a:t>
            </a:r>
            <a:r>
              <a:rPr lang="de-DE" sz="2400" b="1" dirty="0"/>
              <a:t> </a:t>
            </a:r>
            <a:r>
              <a:rPr lang="de-DE" sz="2400" b="1" dirty="0" err="1"/>
              <a:t>password</a:t>
            </a:r>
            <a:r>
              <a:rPr lang="de-DE" sz="2400" b="1" dirty="0"/>
              <a:t> geheim </a:t>
            </a:r>
            <a:r>
              <a:rPr lang="de-DE" sz="2400" b="1" dirty="0">
                <a:sym typeface="Wingdings" panose="05000000000000000000" pitchFamily="2" charset="2"/>
              </a:rPr>
              <a:t> </a:t>
            </a:r>
            <a:r>
              <a:rPr lang="de-DE" sz="2400" dirty="0">
                <a:sym typeface="Wingdings" panose="05000000000000000000" pitchFamily="2" charset="2"/>
              </a:rPr>
              <a:t>Setzt das </a:t>
            </a:r>
            <a:r>
              <a:rPr lang="de-DE" sz="2400" dirty="0" err="1">
                <a:sym typeface="Wingdings" panose="05000000000000000000" pitchFamily="2" charset="2"/>
              </a:rPr>
              <a:t>enable</a:t>
            </a:r>
            <a:r>
              <a:rPr lang="de-DE" sz="2400" dirty="0">
                <a:sym typeface="Wingdings" panose="05000000000000000000" pitchFamily="2" charset="2"/>
              </a:rPr>
              <a:t>-Password</a:t>
            </a:r>
            <a:endParaRPr lang="de-DE" sz="2400" dirty="0"/>
          </a:p>
          <a:p>
            <a:r>
              <a:rPr lang="de-DE" sz="2400" dirty="0"/>
              <a:t>Danach Wechsel zu R1 und Verbindungsaufbau:</a:t>
            </a:r>
          </a:p>
          <a:p>
            <a:r>
              <a:rPr lang="de-DE" sz="2400" b="1" dirty="0"/>
              <a:t>R1&gt; </a:t>
            </a:r>
            <a:r>
              <a:rPr lang="de-DE" sz="2400" b="1" dirty="0" err="1"/>
              <a:t>telnet</a:t>
            </a:r>
            <a:r>
              <a:rPr lang="de-DE" sz="2400" b="1" dirty="0"/>
              <a:t> &lt;IP-Adresse von R2&gt;  </a:t>
            </a:r>
            <a:r>
              <a:rPr lang="de-DE" sz="2400" b="1" dirty="0">
                <a:sym typeface="Wingdings" panose="05000000000000000000" pitchFamily="2" charset="2"/>
              </a:rPr>
              <a:t> </a:t>
            </a:r>
            <a:r>
              <a:rPr lang="de-DE" sz="2400" dirty="0">
                <a:sym typeface="Wingdings" panose="05000000000000000000" pitchFamily="2" charset="2"/>
              </a:rPr>
              <a:t>Danach Eingabe des Passworts</a:t>
            </a:r>
            <a:endParaRPr lang="de-DE" sz="2400" dirty="0"/>
          </a:p>
          <a:p>
            <a:endParaRPr lang="de-DE" sz="2400" dirty="0"/>
          </a:p>
        </p:txBody>
      </p:sp>
      <p:pic>
        <p:nvPicPr>
          <p:cNvPr id="5" name="Grafik 4">
            <a:extLst>
              <a:ext uri="{FF2B5EF4-FFF2-40B4-BE49-F238E27FC236}">
                <a16:creationId xmlns:a16="http://schemas.microsoft.com/office/drawing/2014/main" id="{5DB02AEF-8207-39BB-95C3-AFA185AAB43B}"/>
              </a:ext>
            </a:extLst>
          </p:cNvPr>
          <p:cNvPicPr>
            <a:picLocks noChangeAspect="1"/>
          </p:cNvPicPr>
          <p:nvPr/>
        </p:nvPicPr>
        <p:blipFill rotWithShape="1">
          <a:blip r:embed="rId2"/>
          <a:srcRect l="1828"/>
          <a:stretch/>
        </p:blipFill>
        <p:spPr>
          <a:xfrm>
            <a:off x="9549637" y="4524200"/>
            <a:ext cx="2268812" cy="1573718"/>
          </a:xfrm>
          <a:prstGeom prst="rect">
            <a:avLst/>
          </a:prstGeom>
        </p:spPr>
      </p:pic>
    </p:spTree>
    <p:extLst>
      <p:ext uri="{BB962C8B-B14F-4D97-AF65-F5344CB8AC3E}">
        <p14:creationId xmlns:p14="http://schemas.microsoft.com/office/powerpoint/2010/main" val="34497770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F2AB186A-E204-39D7-B184-FA27EF2D6EA7}"/>
              </a:ext>
            </a:extLst>
          </p:cNvPr>
          <p:cNvPicPr>
            <a:picLocks noChangeAspect="1"/>
          </p:cNvPicPr>
          <p:nvPr/>
        </p:nvPicPr>
        <p:blipFill>
          <a:blip r:embed="rId2"/>
          <a:stretch>
            <a:fillRect/>
          </a:stretch>
        </p:blipFill>
        <p:spPr>
          <a:xfrm>
            <a:off x="8106485" y="1132514"/>
            <a:ext cx="3675621" cy="5725486"/>
          </a:xfrm>
          <a:prstGeom prst="rect">
            <a:avLst/>
          </a:prstGeom>
        </p:spPr>
      </p:pic>
      <p:sp>
        <p:nvSpPr>
          <p:cNvPr id="2" name="Titel 1">
            <a:extLst>
              <a:ext uri="{FF2B5EF4-FFF2-40B4-BE49-F238E27FC236}">
                <a16:creationId xmlns:a16="http://schemas.microsoft.com/office/drawing/2014/main" id="{0EE9B816-5ABA-2762-7C01-CD7100D30D28}"/>
              </a:ext>
            </a:extLst>
          </p:cNvPr>
          <p:cNvSpPr>
            <a:spLocks noGrp="1"/>
          </p:cNvSpPr>
          <p:nvPr>
            <p:ph type="title"/>
          </p:nvPr>
        </p:nvSpPr>
        <p:spPr/>
        <p:txBody>
          <a:bodyPr/>
          <a:lstStyle/>
          <a:p>
            <a:r>
              <a:rPr lang="de-DE" dirty="0"/>
              <a:t>Beispiel-Konfiguration Layer 2 - Switch: </a:t>
            </a:r>
            <a:br>
              <a:rPr lang="de-DE" dirty="0"/>
            </a:br>
            <a:r>
              <a:rPr lang="de-DE" dirty="0"/>
              <a:t>Zwei VLANs über einen Trunk</a:t>
            </a:r>
          </a:p>
        </p:txBody>
      </p:sp>
      <p:sp>
        <p:nvSpPr>
          <p:cNvPr id="3" name="Inhaltsplatzhalter 2">
            <a:extLst>
              <a:ext uri="{FF2B5EF4-FFF2-40B4-BE49-F238E27FC236}">
                <a16:creationId xmlns:a16="http://schemas.microsoft.com/office/drawing/2014/main" id="{C0B303E1-44BF-27BB-5750-62C8FDDD08ED}"/>
              </a:ext>
            </a:extLst>
          </p:cNvPr>
          <p:cNvSpPr>
            <a:spLocks noGrp="1"/>
          </p:cNvSpPr>
          <p:nvPr>
            <p:ph idx="1"/>
          </p:nvPr>
        </p:nvSpPr>
        <p:spPr>
          <a:xfrm>
            <a:off x="838200" y="1609344"/>
            <a:ext cx="7458512" cy="5248656"/>
          </a:xfrm>
        </p:spPr>
        <p:txBody>
          <a:bodyPr>
            <a:normAutofit fontScale="85000" lnSpcReduction="20000"/>
          </a:bodyPr>
          <a:lstStyle/>
          <a:p>
            <a:r>
              <a:rPr lang="de-DE" dirty="0"/>
              <a:t>Den entsprechenden Port von S1 auf VLAN 2 umkonfigurieren</a:t>
            </a:r>
          </a:p>
          <a:p>
            <a:pPr lvl="1"/>
            <a:r>
              <a:rPr lang="de-DE" sz="2500" b="1" dirty="0">
                <a:latin typeface="Consolas" panose="020B0609020204030204" pitchFamily="49" charset="0"/>
              </a:rPr>
              <a:t>S1(</a:t>
            </a:r>
            <a:r>
              <a:rPr lang="de-DE" sz="2500" b="1" dirty="0" err="1">
                <a:latin typeface="Consolas" panose="020B0609020204030204" pitchFamily="49" charset="0"/>
              </a:rPr>
              <a:t>config</a:t>
            </a:r>
            <a:r>
              <a:rPr lang="de-DE" sz="2500" b="1" dirty="0">
                <a:latin typeface="Consolas" panose="020B0609020204030204" pitchFamily="49" charset="0"/>
              </a:rPr>
              <a:t>)# interface fa0/2</a:t>
            </a:r>
          </a:p>
          <a:p>
            <a:pPr lvl="1"/>
            <a:r>
              <a:rPr lang="de-DE" sz="2500" b="1" dirty="0">
                <a:latin typeface="Consolas" panose="020B0609020204030204" pitchFamily="49" charset="0"/>
              </a:rPr>
              <a:t>S1(</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access</a:t>
            </a:r>
            <a:r>
              <a:rPr lang="de-DE" sz="2500" b="1" dirty="0">
                <a:latin typeface="Consolas" panose="020B0609020204030204" pitchFamily="49" charset="0"/>
              </a:rPr>
              <a:t> </a:t>
            </a:r>
            <a:r>
              <a:rPr lang="de-DE" sz="2500" b="1" dirty="0" err="1">
                <a:latin typeface="Consolas" panose="020B0609020204030204" pitchFamily="49" charset="0"/>
              </a:rPr>
              <a:t>vlan</a:t>
            </a:r>
            <a:r>
              <a:rPr lang="de-DE" sz="2500" b="1" dirty="0">
                <a:latin typeface="Consolas" panose="020B0609020204030204" pitchFamily="49" charset="0"/>
              </a:rPr>
              <a:t> 2</a:t>
            </a:r>
          </a:p>
          <a:p>
            <a:r>
              <a:rPr lang="de-DE" dirty="0"/>
              <a:t>Den entsprechenden Port von S2 auf VLAN 2 umkonfigurieren</a:t>
            </a:r>
          </a:p>
          <a:p>
            <a:pPr lvl="1"/>
            <a:r>
              <a:rPr lang="de-DE" sz="2500" b="1" dirty="0">
                <a:latin typeface="Consolas" panose="020B0609020204030204" pitchFamily="49" charset="0"/>
              </a:rPr>
              <a:t>S2(</a:t>
            </a:r>
            <a:r>
              <a:rPr lang="de-DE" sz="2500" b="1" dirty="0" err="1">
                <a:latin typeface="Consolas" panose="020B0609020204030204" pitchFamily="49" charset="0"/>
              </a:rPr>
              <a:t>config</a:t>
            </a:r>
            <a:r>
              <a:rPr lang="de-DE" sz="2500" b="1" dirty="0">
                <a:latin typeface="Consolas" panose="020B0609020204030204" pitchFamily="49" charset="0"/>
              </a:rPr>
              <a:t>)# interface fa0/2</a:t>
            </a:r>
          </a:p>
          <a:p>
            <a:pPr lvl="1"/>
            <a:r>
              <a:rPr lang="de-DE" sz="2500" b="1" dirty="0">
                <a:latin typeface="Consolas" panose="020B0609020204030204" pitchFamily="49" charset="0"/>
              </a:rPr>
              <a:t>S2(</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access</a:t>
            </a:r>
            <a:r>
              <a:rPr lang="de-DE" sz="2500" b="1" dirty="0">
                <a:latin typeface="Consolas" panose="020B0609020204030204" pitchFamily="49" charset="0"/>
              </a:rPr>
              <a:t> </a:t>
            </a:r>
            <a:r>
              <a:rPr lang="de-DE" sz="2500" b="1" dirty="0" err="1">
                <a:latin typeface="Consolas" panose="020B0609020204030204" pitchFamily="49" charset="0"/>
              </a:rPr>
              <a:t>vlan</a:t>
            </a:r>
            <a:r>
              <a:rPr lang="de-DE" sz="2500" b="1" dirty="0">
                <a:latin typeface="Consolas" panose="020B0609020204030204" pitchFamily="49" charset="0"/>
              </a:rPr>
              <a:t> 2</a:t>
            </a:r>
          </a:p>
          <a:p>
            <a:r>
              <a:rPr lang="de-DE" dirty="0" err="1"/>
              <a:t>Trunkport</a:t>
            </a:r>
            <a:r>
              <a:rPr lang="de-DE" dirty="0"/>
              <a:t> fa0/3 konfigurieren auf S1</a:t>
            </a:r>
          </a:p>
          <a:p>
            <a:pPr lvl="1"/>
            <a:r>
              <a:rPr lang="de-DE" sz="2500" b="1" dirty="0">
                <a:latin typeface="Consolas" panose="020B0609020204030204" pitchFamily="49" charset="0"/>
              </a:rPr>
              <a:t>S1(</a:t>
            </a:r>
            <a:r>
              <a:rPr lang="de-DE" sz="2500" b="1" dirty="0" err="1">
                <a:latin typeface="Consolas" panose="020B0609020204030204" pitchFamily="49" charset="0"/>
              </a:rPr>
              <a:t>config</a:t>
            </a:r>
            <a:r>
              <a:rPr lang="de-DE" sz="2500" b="1" dirty="0">
                <a:latin typeface="Consolas" panose="020B0609020204030204" pitchFamily="49" charset="0"/>
              </a:rPr>
              <a:t>)# interface fa0/3</a:t>
            </a:r>
          </a:p>
          <a:p>
            <a:pPr lvl="1"/>
            <a:r>
              <a:rPr lang="de-DE" sz="2500" b="1" dirty="0">
                <a:latin typeface="Consolas" panose="020B0609020204030204" pitchFamily="49" charset="0"/>
              </a:rPr>
              <a:t>S1(</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trunk</a:t>
            </a:r>
            <a:r>
              <a:rPr lang="de-DE" sz="2500" b="1" dirty="0">
                <a:latin typeface="Consolas" panose="020B0609020204030204" pitchFamily="49" charset="0"/>
              </a:rPr>
              <a:t> </a:t>
            </a:r>
            <a:r>
              <a:rPr lang="de-DE" sz="2500" b="1" dirty="0" err="1">
                <a:latin typeface="Consolas" panose="020B0609020204030204" pitchFamily="49" charset="0"/>
              </a:rPr>
              <a:t>mode</a:t>
            </a:r>
            <a:endParaRPr lang="de-DE" sz="2500" b="1" dirty="0">
              <a:latin typeface="Consolas" panose="020B0609020204030204" pitchFamily="49" charset="0"/>
            </a:endParaRPr>
          </a:p>
          <a:p>
            <a:r>
              <a:rPr lang="de-DE" dirty="0" err="1"/>
              <a:t>Trunkport</a:t>
            </a:r>
            <a:r>
              <a:rPr lang="de-DE" dirty="0"/>
              <a:t> fa0/3 konfigurieren auf S2</a:t>
            </a:r>
          </a:p>
          <a:p>
            <a:pPr lvl="1"/>
            <a:r>
              <a:rPr lang="de-DE" b="1" dirty="0">
                <a:latin typeface="Consolas" panose="020B0609020204030204" pitchFamily="49" charset="0"/>
              </a:rPr>
              <a:t>S2(</a:t>
            </a:r>
            <a:r>
              <a:rPr lang="de-DE" b="1" dirty="0" err="1">
                <a:latin typeface="Consolas" panose="020B0609020204030204" pitchFamily="49" charset="0"/>
              </a:rPr>
              <a:t>config</a:t>
            </a:r>
            <a:r>
              <a:rPr lang="de-DE" b="1" dirty="0">
                <a:latin typeface="Consolas" panose="020B0609020204030204" pitchFamily="49" charset="0"/>
              </a:rPr>
              <a:t>)# interface fa0/3</a:t>
            </a:r>
          </a:p>
          <a:p>
            <a:pPr lvl="1"/>
            <a:r>
              <a:rPr lang="de-DE" b="1" dirty="0">
                <a:latin typeface="Consolas" panose="020B0609020204030204" pitchFamily="49" charset="0"/>
              </a:rPr>
              <a:t>S2(</a:t>
            </a:r>
            <a:r>
              <a:rPr lang="de-DE" b="1" dirty="0" err="1">
                <a:latin typeface="Consolas" panose="020B0609020204030204" pitchFamily="49" charset="0"/>
              </a:rPr>
              <a:t>config-if</a:t>
            </a:r>
            <a:r>
              <a:rPr lang="de-DE" b="1" dirty="0">
                <a:latin typeface="Consolas" panose="020B0609020204030204" pitchFamily="49" charset="0"/>
              </a:rPr>
              <a:t>)# </a:t>
            </a:r>
            <a:r>
              <a:rPr lang="de-DE" b="1" dirty="0" err="1">
                <a:latin typeface="Consolas" panose="020B0609020204030204" pitchFamily="49" charset="0"/>
              </a:rPr>
              <a:t>switchport</a:t>
            </a:r>
            <a:r>
              <a:rPr lang="de-DE" b="1" dirty="0">
                <a:latin typeface="Consolas" panose="020B0609020204030204" pitchFamily="49" charset="0"/>
              </a:rPr>
              <a:t> </a:t>
            </a:r>
            <a:r>
              <a:rPr lang="de-DE" b="1" dirty="0" err="1">
                <a:latin typeface="Consolas" panose="020B0609020204030204" pitchFamily="49" charset="0"/>
              </a:rPr>
              <a:t>trunk</a:t>
            </a:r>
            <a:r>
              <a:rPr lang="de-DE" b="1" dirty="0">
                <a:latin typeface="Consolas" panose="020B0609020204030204" pitchFamily="49" charset="0"/>
              </a:rPr>
              <a:t> </a:t>
            </a:r>
            <a:r>
              <a:rPr lang="de-DE" b="1" dirty="0" err="1">
                <a:latin typeface="Consolas" panose="020B0609020204030204" pitchFamily="49" charset="0"/>
              </a:rPr>
              <a:t>mode</a:t>
            </a:r>
            <a:endParaRPr lang="de-DE" b="1" dirty="0">
              <a:latin typeface="Consolas" panose="020B0609020204030204" pitchFamily="49" charset="0"/>
            </a:endParaRPr>
          </a:p>
          <a:p>
            <a:r>
              <a:rPr lang="de-DE" dirty="0"/>
              <a:t>Ergebnis: Die PCs an den für VLAN 1 konfigurierten Ports können sich zwar untereinander über den Trunk, aber nicht die PCs aus VLAN 2 erreichen.</a:t>
            </a:r>
          </a:p>
        </p:txBody>
      </p:sp>
    </p:spTree>
    <p:extLst>
      <p:ext uri="{BB962C8B-B14F-4D97-AF65-F5344CB8AC3E}">
        <p14:creationId xmlns:p14="http://schemas.microsoft.com/office/powerpoint/2010/main" val="2543922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451268-6F03-9008-1A09-BD4B1C678179}"/>
              </a:ext>
            </a:extLst>
          </p:cNvPr>
          <p:cNvSpPr>
            <a:spLocks noGrp="1"/>
          </p:cNvSpPr>
          <p:nvPr>
            <p:ph type="title"/>
          </p:nvPr>
        </p:nvSpPr>
        <p:spPr>
          <a:xfrm>
            <a:off x="320796" y="39941"/>
            <a:ext cx="10461464" cy="1325563"/>
          </a:xfrm>
        </p:spPr>
        <p:txBody>
          <a:bodyPr>
            <a:normAutofit/>
          </a:bodyPr>
          <a:lstStyle/>
          <a:p>
            <a:r>
              <a:rPr lang="de-DE" sz="3600" dirty="0"/>
              <a:t>DHCP-Server konfigurieren (L2/L3-Switche &amp; Router)</a:t>
            </a:r>
          </a:p>
        </p:txBody>
      </p:sp>
      <p:sp>
        <p:nvSpPr>
          <p:cNvPr id="3" name="Inhaltsplatzhalter 2">
            <a:extLst>
              <a:ext uri="{FF2B5EF4-FFF2-40B4-BE49-F238E27FC236}">
                <a16:creationId xmlns:a16="http://schemas.microsoft.com/office/drawing/2014/main" id="{1A8B1173-29DA-BFA4-1FB9-FECB18C847EC}"/>
              </a:ext>
            </a:extLst>
          </p:cNvPr>
          <p:cNvSpPr>
            <a:spLocks noGrp="1"/>
          </p:cNvSpPr>
          <p:nvPr>
            <p:ph idx="1"/>
          </p:nvPr>
        </p:nvSpPr>
        <p:spPr>
          <a:xfrm>
            <a:off x="408753" y="1042416"/>
            <a:ext cx="11783247" cy="5355971"/>
          </a:xfrm>
        </p:spPr>
        <p:txBody>
          <a:bodyPr>
            <a:normAutofit/>
          </a:bodyPr>
          <a:lstStyle/>
          <a:p>
            <a:r>
              <a:rPr lang="de-DE" sz="2400" dirty="0"/>
              <a:t>Die DHCP-Konfiguration startet im </a:t>
            </a:r>
            <a:r>
              <a:rPr lang="de-DE" sz="2400" dirty="0" err="1"/>
              <a:t>Config</a:t>
            </a:r>
            <a:r>
              <a:rPr lang="de-DE" sz="2400" dirty="0"/>
              <a:t>-Mode:</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config</a:t>
            </a:r>
            <a:r>
              <a:rPr lang="de-DE" sz="2000" b="1" dirty="0">
                <a:latin typeface="Consolas" panose="020B0609020204030204" pitchFamily="49" charset="0"/>
              </a:rPr>
              <a:t>)#ip </a:t>
            </a:r>
            <a:r>
              <a:rPr lang="de-DE" sz="2000" b="1" dirty="0" err="1">
                <a:latin typeface="Consolas" panose="020B0609020204030204" pitchFamily="49" charset="0"/>
              </a:rPr>
              <a:t>dhcp</a:t>
            </a:r>
            <a:r>
              <a:rPr lang="de-DE" sz="2000" b="1" dirty="0">
                <a:latin typeface="Consolas" panose="020B0609020204030204" pitchFamily="49" charset="0"/>
              </a:rPr>
              <a:t> pool POOL1  </a:t>
            </a:r>
            <a:r>
              <a:rPr lang="de-DE" sz="2400" dirty="0">
                <a:sym typeface="Wingdings" panose="05000000000000000000" pitchFamily="2" charset="2"/>
              </a:rPr>
              <a:t> DHCP POOL1 aktivieren</a:t>
            </a:r>
            <a:endParaRPr lang="de-DE" sz="2400" dirty="0"/>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)#network 192.168.1.0 255.255.255.0 </a:t>
            </a:r>
            <a:r>
              <a:rPr lang="de-DE" sz="2400" dirty="0">
                <a:sym typeface="Wingdings" panose="05000000000000000000" pitchFamily="2" charset="2"/>
              </a:rPr>
              <a:t> Pool-Adressen</a:t>
            </a:r>
            <a:endParaRPr lang="de-DE" sz="2400" dirty="0"/>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)#default-router 192.168.1.254</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)#dns-server 1.1.1.1</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)#exit </a:t>
            </a:r>
            <a:r>
              <a:rPr lang="de-DE" sz="2400" dirty="0">
                <a:sym typeface="Wingdings" panose="05000000000000000000" pitchFamily="2" charset="2"/>
              </a:rPr>
              <a:t> Beenden der DHCP-</a:t>
            </a:r>
            <a:r>
              <a:rPr lang="de-DE" sz="2400" dirty="0" err="1">
                <a:sym typeface="Wingdings" panose="05000000000000000000" pitchFamily="2" charset="2"/>
              </a:rPr>
              <a:t>Config</a:t>
            </a:r>
            <a:endParaRPr lang="de-DE" sz="2400" dirty="0">
              <a:sym typeface="Wingdings" panose="05000000000000000000" pitchFamily="2" charset="2"/>
            </a:endParaRPr>
          </a:p>
          <a:p>
            <a:pPr marL="457200" indent="-457200">
              <a:lnSpc>
                <a:spcPct val="100000"/>
              </a:lnSpc>
              <a:spcBef>
                <a:spcPts val="0"/>
              </a:spcBef>
              <a:buFont typeface="+mj-lt"/>
              <a:buAutoNum type="arabicPeriod"/>
            </a:pPr>
            <a:r>
              <a:rPr lang="en-US" sz="2000" b="1" dirty="0">
                <a:latin typeface="Consolas" panose="020B0609020204030204" pitchFamily="49" charset="0"/>
              </a:rPr>
              <a:t>C1941(config)#ip </a:t>
            </a:r>
            <a:r>
              <a:rPr lang="en-US" sz="2000" b="1" dirty="0" err="1">
                <a:latin typeface="Consolas" panose="020B0609020204030204" pitchFamily="49" charset="0"/>
              </a:rPr>
              <a:t>dhcp</a:t>
            </a:r>
            <a:r>
              <a:rPr lang="en-US" sz="2000" b="1" dirty="0">
                <a:latin typeface="Consolas" panose="020B0609020204030204" pitchFamily="49" charset="0"/>
              </a:rPr>
              <a:t> excluded-address 192.168.1.100 </a:t>
            </a:r>
            <a:r>
              <a:rPr lang="en-US" sz="2400" dirty="0">
                <a:sym typeface="Wingdings" panose="05000000000000000000" pitchFamily="2" charset="2"/>
              </a:rPr>
              <a:t> </a:t>
            </a:r>
            <a:r>
              <a:rPr lang="en-US" sz="2400" dirty="0" err="1">
                <a:sym typeface="Wingdings" panose="05000000000000000000" pitchFamily="2" charset="2"/>
              </a:rPr>
              <a:t>Ausnahme</a:t>
            </a:r>
            <a:r>
              <a:rPr lang="en-US" sz="2400" dirty="0">
                <a:sym typeface="Wingdings" panose="05000000000000000000" pitchFamily="2" charset="2"/>
              </a:rPr>
              <a:t> für Server-IP</a:t>
            </a:r>
          </a:p>
          <a:p>
            <a:pPr>
              <a:lnSpc>
                <a:spcPct val="100000"/>
              </a:lnSpc>
              <a:spcBef>
                <a:spcPts val="0"/>
              </a:spcBef>
            </a:pPr>
            <a:r>
              <a:rPr lang="en-US" sz="2400" dirty="0">
                <a:sym typeface="Wingdings" panose="05000000000000000000" pitchFamily="2" charset="2"/>
              </a:rPr>
              <a:t>Status-Information von DHCP </a:t>
            </a:r>
            <a:r>
              <a:rPr lang="en-US" sz="2400" dirty="0" err="1">
                <a:sym typeface="Wingdings" panose="05000000000000000000" pitchFamily="2" charset="2"/>
              </a:rPr>
              <a:t>mit</a:t>
            </a:r>
            <a:r>
              <a:rPr lang="en-US" sz="2400" dirty="0">
                <a:sym typeface="Wingdings" panose="05000000000000000000" pitchFamily="2" charset="2"/>
              </a:rPr>
              <a:t> </a:t>
            </a:r>
            <a:r>
              <a:rPr lang="en-US" sz="2000" b="1" dirty="0">
                <a:latin typeface="Consolas" panose="020B0609020204030204" pitchFamily="49" charset="0"/>
                <a:sym typeface="Wingdings" panose="05000000000000000000" pitchFamily="2" charset="2"/>
              </a:rPr>
              <a:t>show </a:t>
            </a:r>
            <a:r>
              <a:rPr lang="en-US" sz="2000" b="1" dirty="0" err="1">
                <a:latin typeface="Consolas" panose="020B0609020204030204" pitchFamily="49" charset="0"/>
                <a:sym typeface="Wingdings" panose="05000000000000000000" pitchFamily="2" charset="2"/>
              </a:rPr>
              <a:t>ip</a:t>
            </a:r>
            <a:r>
              <a:rPr lang="en-US" sz="2000" b="1" dirty="0">
                <a:latin typeface="Consolas" panose="020B0609020204030204" pitchFamily="49" charset="0"/>
                <a:sym typeface="Wingdings" panose="05000000000000000000" pitchFamily="2" charset="2"/>
              </a:rPr>
              <a:t> </a:t>
            </a:r>
            <a:r>
              <a:rPr lang="en-US" sz="2000" b="1" dirty="0" err="1">
                <a:latin typeface="Consolas" panose="020B0609020204030204" pitchFamily="49" charset="0"/>
                <a:sym typeface="Wingdings" panose="05000000000000000000" pitchFamily="2" charset="2"/>
              </a:rPr>
              <a:t>dhcp</a:t>
            </a:r>
            <a:r>
              <a:rPr lang="en-US" sz="2000" b="1" dirty="0">
                <a:latin typeface="Consolas" panose="020B0609020204030204" pitchFamily="49" charset="0"/>
                <a:sym typeface="Wingdings" panose="05000000000000000000" pitchFamily="2" charset="2"/>
              </a:rPr>
              <a:t> binding </a:t>
            </a:r>
            <a:r>
              <a:rPr lang="en-US" sz="2400" dirty="0">
                <a:sym typeface="Wingdings" panose="05000000000000000000" pitchFamily="2" charset="2"/>
              </a:rPr>
              <a:t>und </a:t>
            </a:r>
            <a:r>
              <a:rPr lang="en-US" sz="2000" b="1" dirty="0">
                <a:latin typeface="Consolas" panose="020B0609020204030204" pitchFamily="49" charset="0"/>
                <a:sym typeface="Wingdings" panose="05000000000000000000" pitchFamily="2" charset="2"/>
              </a:rPr>
              <a:t>show </a:t>
            </a:r>
            <a:r>
              <a:rPr lang="en-US" sz="2000" b="1" dirty="0" err="1">
                <a:latin typeface="Consolas" panose="020B0609020204030204" pitchFamily="49" charset="0"/>
                <a:sym typeface="Wingdings" panose="05000000000000000000" pitchFamily="2" charset="2"/>
              </a:rPr>
              <a:t>ip</a:t>
            </a:r>
            <a:r>
              <a:rPr lang="en-US" sz="2000" b="1" dirty="0">
                <a:latin typeface="Consolas" panose="020B0609020204030204" pitchFamily="49" charset="0"/>
                <a:sym typeface="Wingdings" panose="05000000000000000000" pitchFamily="2" charset="2"/>
              </a:rPr>
              <a:t> </a:t>
            </a:r>
            <a:r>
              <a:rPr lang="en-US" sz="2000" b="1" dirty="0" err="1">
                <a:latin typeface="Consolas" panose="020B0609020204030204" pitchFamily="49" charset="0"/>
                <a:sym typeface="Wingdings" panose="05000000000000000000" pitchFamily="2" charset="2"/>
              </a:rPr>
              <a:t>dhcp</a:t>
            </a:r>
            <a:r>
              <a:rPr lang="en-US" sz="2000" b="1" dirty="0">
                <a:latin typeface="Consolas" panose="020B0609020204030204" pitchFamily="49" charset="0"/>
                <a:sym typeface="Wingdings" panose="05000000000000000000" pitchFamily="2" charset="2"/>
              </a:rPr>
              <a:t> pool </a:t>
            </a:r>
            <a:endParaRPr lang="en-US" sz="2000" b="1" dirty="0">
              <a:latin typeface="Consolas" panose="020B0609020204030204" pitchFamily="49" charset="0"/>
            </a:endParaRPr>
          </a:p>
          <a:p>
            <a:endParaRPr lang="de-DE" sz="2400" dirty="0"/>
          </a:p>
          <a:p>
            <a:endParaRPr lang="de-DE" sz="2400" dirty="0"/>
          </a:p>
          <a:p>
            <a:endParaRPr lang="de-DE" sz="2400" dirty="0"/>
          </a:p>
        </p:txBody>
      </p:sp>
      <p:pic>
        <p:nvPicPr>
          <p:cNvPr id="7" name="Grafik 6">
            <a:extLst>
              <a:ext uri="{FF2B5EF4-FFF2-40B4-BE49-F238E27FC236}">
                <a16:creationId xmlns:a16="http://schemas.microsoft.com/office/drawing/2014/main" id="{6940A554-800B-902B-DF62-31706404FE75}"/>
              </a:ext>
            </a:extLst>
          </p:cNvPr>
          <p:cNvPicPr>
            <a:picLocks noChangeAspect="1"/>
          </p:cNvPicPr>
          <p:nvPr/>
        </p:nvPicPr>
        <p:blipFill>
          <a:blip r:embed="rId2"/>
          <a:stretch>
            <a:fillRect/>
          </a:stretch>
        </p:blipFill>
        <p:spPr>
          <a:xfrm>
            <a:off x="2749297" y="3955815"/>
            <a:ext cx="6008776" cy="2862244"/>
          </a:xfrm>
          <a:prstGeom prst="rect">
            <a:avLst/>
          </a:prstGeom>
        </p:spPr>
      </p:pic>
    </p:spTree>
    <p:extLst>
      <p:ext uri="{BB962C8B-B14F-4D97-AF65-F5344CB8AC3E}">
        <p14:creationId xmlns:p14="http://schemas.microsoft.com/office/powerpoint/2010/main" val="5283745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CA3683-2748-6851-B15B-1D8B7209E094}"/>
              </a:ext>
            </a:extLst>
          </p:cNvPr>
          <p:cNvSpPr>
            <a:spLocks noGrp="1"/>
          </p:cNvSpPr>
          <p:nvPr>
            <p:ph type="title"/>
          </p:nvPr>
        </p:nvSpPr>
        <p:spPr/>
        <p:txBody>
          <a:bodyPr/>
          <a:lstStyle/>
          <a:p>
            <a:r>
              <a:rPr lang="de-DE" dirty="0"/>
              <a:t>NAT (Gleichzeitige Verwendung einer WAN-Adresse durch mehrere Hosts)</a:t>
            </a:r>
          </a:p>
        </p:txBody>
      </p:sp>
      <p:sp>
        <p:nvSpPr>
          <p:cNvPr id="3" name="Inhaltsplatzhalter 2">
            <a:extLst>
              <a:ext uri="{FF2B5EF4-FFF2-40B4-BE49-F238E27FC236}">
                <a16:creationId xmlns:a16="http://schemas.microsoft.com/office/drawing/2014/main" id="{F285BDCB-51C2-7321-C728-DB5B02DB3164}"/>
              </a:ext>
            </a:extLst>
          </p:cNvPr>
          <p:cNvSpPr>
            <a:spLocks noGrp="1"/>
          </p:cNvSpPr>
          <p:nvPr>
            <p:ph idx="1"/>
          </p:nvPr>
        </p:nvSpPr>
        <p:spPr>
          <a:xfrm>
            <a:off x="838199" y="3429000"/>
            <a:ext cx="11055531" cy="3429000"/>
          </a:xfrm>
        </p:spPr>
        <p:txBody>
          <a:bodyPr>
            <a:normAutofit fontScale="92500" lnSpcReduction="20000"/>
          </a:bodyPr>
          <a:lstStyle/>
          <a:p>
            <a:pPr marL="0" indent="0">
              <a:lnSpc>
                <a:spcPct val="100000"/>
              </a:lnSpc>
              <a:spcBef>
                <a:spcPts val="0"/>
              </a:spcBef>
              <a:buNone/>
              <a:defRPr/>
            </a:pPr>
            <a:r>
              <a:rPr lang="de-DE" sz="2400" b="1" dirty="0">
                <a:latin typeface="Consolas" panose="020B0609020204030204" pitchFamily="49" charset="0"/>
              </a:rPr>
              <a:t>R1(</a:t>
            </a:r>
            <a:r>
              <a:rPr lang="de-DE" sz="2400" b="1" dirty="0" err="1">
                <a:latin typeface="Consolas" panose="020B0609020204030204" pitchFamily="49" charset="0"/>
              </a:rPr>
              <a:t>config</a:t>
            </a:r>
            <a:r>
              <a:rPr lang="de-DE" sz="2400" b="1" dirty="0">
                <a:latin typeface="Consolas" panose="020B0609020204030204" pitchFamily="49" charset="0"/>
              </a:rPr>
              <a:t>)# </a:t>
            </a:r>
            <a:r>
              <a:rPr lang="de-DE" sz="2400" b="1" dirty="0" err="1">
                <a:latin typeface="Consolas" panose="020B0609020204030204" pitchFamily="49" charset="0"/>
              </a:rPr>
              <a:t>int</a:t>
            </a:r>
            <a:r>
              <a:rPr lang="de-DE" sz="2400" b="1" dirty="0">
                <a:latin typeface="Consolas" panose="020B0609020204030204" pitchFamily="49" charset="0"/>
              </a:rPr>
              <a:t> g0/0  		</a:t>
            </a:r>
            <a:r>
              <a:rPr lang="de-DE" sz="2400" dirty="0">
                <a:sym typeface="Wingdings" panose="05000000000000000000" pitchFamily="2" charset="2"/>
              </a:rPr>
              <a:t> LAN Interface auswählen</a:t>
            </a:r>
            <a:br>
              <a:rPr lang="de-DE" sz="2400" dirty="0">
                <a:sym typeface="Wingdings" panose="05000000000000000000" pitchFamily="2" charset="2"/>
              </a:rPr>
            </a:br>
            <a:r>
              <a:rPr lang="de-DE" sz="2400" b="1" dirty="0">
                <a:latin typeface="Consolas" panose="020B0609020204030204" pitchFamily="49" charset="0"/>
              </a:rPr>
              <a:t>R1(</a:t>
            </a:r>
            <a:r>
              <a:rPr lang="de-DE" sz="2400" b="1" dirty="0" err="1">
                <a:latin typeface="Consolas" panose="020B0609020204030204" pitchFamily="49" charset="0"/>
              </a:rPr>
              <a:t>config-if</a:t>
            </a:r>
            <a:r>
              <a:rPr lang="de-DE" sz="2400" b="1" dirty="0">
                <a:latin typeface="Consolas" panose="020B0609020204030204" pitchFamily="49" charset="0"/>
              </a:rPr>
              <a:t>)# </a:t>
            </a:r>
            <a:r>
              <a:rPr lang="de-DE" sz="2400" b="1" dirty="0" err="1">
                <a:latin typeface="Consolas" panose="020B0609020204030204" pitchFamily="49" charset="0"/>
              </a:rPr>
              <a:t>ip</a:t>
            </a:r>
            <a:r>
              <a:rPr lang="de-DE" sz="2400" b="1" dirty="0">
                <a:latin typeface="Consolas" panose="020B0609020204030204" pitchFamily="49" charset="0"/>
              </a:rPr>
              <a:t> </a:t>
            </a:r>
            <a:r>
              <a:rPr lang="de-DE" sz="2400" b="1" dirty="0" err="1">
                <a:latin typeface="Consolas" panose="020B0609020204030204" pitchFamily="49" charset="0"/>
              </a:rPr>
              <a:t>nat</a:t>
            </a:r>
            <a:r>
              <a:rPr lang="de-DE" sz="2400" b="1" dirty="0">
                <a:latin typeface="Consolas" panose="020B0609020204030204" pitchFamily="49" charset="0"/>
              </a:rPr>
              <a:t> </a:t>
            </a:r>
            <a:r>
              <a:rPr lang="de-DE" sz="2400" b="1" dirty="0" err="1">
                <a:latin typeface="Consolas" panose="020B0609020204030204" pitchFamily="49" charset="0"/>
              </a:rPr>
              <a:t>inside</a:t>
            </a:r>
            <a:r>
              <a:rPr lang="de-DE" sz="2400" b="1" dirty="0">
                <a:latin typeface="Consolas" panose="020B0609020204030204" pitchFamily="49" charset="0"/>
              </a:rPr>
              <a:t>	</a:t>
            </a:r>
            <a:r>
              <a:rPr lang="de-DE" sz="2400" dirty="0">
                <a:sym typeface="Wingdings" panose="05000000000000000000" pitchFamily="2" charset="2"/>
              </a:rPr>
              <a:t> Internes Netz für NAT festlegen</a:t>
            </a:r>
            <a:br>
              <a:rPr lang="de-DE" sz="2400" dirty="0">
                <a:sym typeface="Wingdings" panose="05000000000000000000" pitchFamily="2" charset="2"/>
              </a:rPr>
            </a:b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int</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g0/1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WAN Interface auswählen</a:t>
            </a:r>
            <a:b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b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config-if</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ip</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nat</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outside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Externes Netz für NAT festlegen</a:t>
            </a:r>
          </a:p>
          <a:p>
            <a:pPr marL="0" indent="0">
              <a:lnSpc>
                <a:spcPct val="100000"/>
              </a:lnSpc>
              <a:spcBef>
                <a:spcPts val="0"/>
              </a:spcBef>
              <a:buNone/>
              <a:defRPr/>
            </a:pP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config-if</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exit</a:t>
            </a:r>
            <a:endPar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0" indent="0">
              <a:lnSpc>
                <a:spcPct val="100000"/>
              </a:lnSpc>
              <a:spcBef>
                <a:spcPts val="0"/>
              </a:spcBef>
              <a:buNone/>
              <a:defRPr/>
            </a:pPr>
            <a:r>
              <a:rPr lang="de-DE" sz="2400" b="1" dirty="0">
                <a:solidFill>
                  <a:prstClr val="black"/>
                </a:solidFill>
                <a:latin typeface="Consolas" panose="020B0609020204030204" pitchFamily="49" charset="0"/>
              </a:rPr>
              <a:t>R1(</a:t>
            </a:r>
            <a:r>
              <a:rPr lang="de-DE" sz="2400" b="1" dirty="0" err="1">
                <a:solidFill>
                  <a:prstClr val="black"/>
                </a:solidFill>
                <a:latin typeface="Consolas" panose="020B0609020204030204" pitchFamily="49" charset="0"/>
              </a:rPr>
              <a:t>config</a:t>
            </a:r>
            <a:r>
              <a:rPr lang="de-DE" sz="2400" b="1" dirty="0">
                <a:solidFill>
                  <a:prstClr val="black"/>
                </a:solidFill>
                <a:latin typeface="Consolas" panose="020B0609020204030204" pitchFamily="49" charset="0"/>
              </a:rPr>
              <a:t>)# access-list 1 </a:t>
            </a:r>
            <a:r>
              <a:rPr lang="de-DE" sz="2400" b="1" dirty="0" err="1">
                <a:solidFill>
                  <a:prstClr val="black"/>
                </a:solidFill>
                <a:latin typeface="Consolas" panose="020B0609020204030204" pitchFamily="49" charset="0"/>
              </a:rPr>
              <a:t>permit</a:t>
            </a:r>
            <a:r>
              <a:rPr lang="de-DE" sz="2400" b="1" dirty="0">
                <a:solidFill>
                  <a:prstClr val="black"/>
                </a:solidFill>
                <a:latin typeface="Consolas" panose="020B0609020204030204" pitchFamily="49" charset="0"/>
              </a:rPr>
              <a:t> 192.168.1.0 0.0.0.255 </a:t>
            </a:r>
            <a:br>
              <a:rPr lang="de-DE" sz="2400" b="1" dirty="0">
                <a:solidFill>
                  <a:prstClr val="black"/>
                </a:solidFill>
                <a:latin typeface="Consolas" panose="020B0609020204030204" pitchFamily="49" charset="0"/>
              </a:rPr>
            </a:b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Zugriffliste (</a:t>
            </a:r>
            <a:r>
              <a:rPr kumimoji="0" lang="de-DE" sz="2400" b="1"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Access-List</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mit invertierter Subnetzmaske (=Wildcard): Datenverkehr aus dem gesamten internen Netzwerk </a:t>
            </a:r>
            <a:r>
              <a:rPr kumimoji="0" lang="de-DE" sz="2400" b="1"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192.168.1.0/24</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erlauben</a:t>
            </a:r>
          </a:p>
          <a:p>
            <a:pPr marL="0" indent="0">
              <a:lnSpc>
                <a:spcPct val="100000"/>
              </a:lnSpc>
              <a:spcBef>
                <a:spcPts val="0"/>
              </a:spcBef>
              <a:buNone/>
              <a:defRPr/>
            </a:pPr>
            <a:r>
              <a:rPr lang="de-DE" sz="2400" b="1" dirty="0">
                <a:solidFill>
                  <a:prstClr val="black"/>
                </a:solidFill>
                <a:latin typeface="Consolas" panose="020B0609020204030204" pitchFamily="49" charset="0"/>
              </a:rPr>
              <a:t>R1(</a:t>
            </a:r>
            <a:r>
              <a:rPr lang="de-DE" sz="2400" b="1" dirty="0" err="1">
                <a:solidFill>
                  <a:prstClr val="black"/>
                </a:solidFill>
                <a:latin typeface="Consolas" panose="020B0609020204030204" pitchFamily="49" charset="0"/>
              </a:rPr>
              <a:t>config</a:t>
            </a:r>
            <a:r>
              <a:rPr lang="de-DE" sz="2400" b="1" dirty="0">
                <a:solidFill>
                  <a:prstClr val="black"/>
                </a:solidFill>
                <a:latin typeface="Consolas" panose="020B0609020204030204" pitchFamily="49" charset="0"/>
              </a:rPr>
              <a:t>)# </a:t>
            </a:r>
            <a:r>
              <a:rPr lang="en-US" sz="2400" b="1" dirty="0" err="1">
                <a:solidFill>
                  <a:prstClr val="black"/>
                </a:solidFill>
                <a:latin typeface="Consolas" panose="020B0609020204030204" pitchFamily="49" charset="0"/>
              </a:rPr>
              <a:t>ip</a:t>
            </a:r>
            <a:r>
              <a:rPr lang="en-US" sz="2400" b="1" dirty="0">
                <a:solidFill>
                  <a:prstClr val="black"/>
                </a:solidFill>
                <a:latin typeface="Consolas" panose="020B0609020204030204" pitchFamily="49" charset="0"/>
              </a:rPr>
              <a:t> </a:t>
            </a:r>
            <a:r>
              <a:rPr lang="en-US" sz="2400" b="1" dirty="0" err="1">
                <a:solidFill>
                  <a:prstClr val="black"/>
                </a:solidFill>
                <a:latin typeface="Consolas" panose="020B0609020204030204" pitchFamily="49" charset="0"/>
              </a:rPr>
              <a:t>nat</a:t>
            </a:r>
            <a:r>
              <a:rPr lang="en-US" sz="2400" b="1" dirty="0">
                <a:solidFill>
                  <a:prstClr val="black"/>
                </a:solidFill>
                <a:latin typeface="Consolas" panose="020B0609020204030204" pitchFamily="49" charset="0"/>
              </a:rPr>
              <a:t> inside source list 1 interface g0/1 overload </a:t>
            </a:r>
            <a:br>
              <a:rPr lang="en-US" sz="2400" b="1" dirty="0">
                <a:solidFill>
                  <a:prstClr val="black"/>
                </a:solidFill>
                <a:latin typeface="Consolas" panose="020B0609020204030204" pitchFamily="49" charset="0"/>
              </a:rPr>
            </a:b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Zugriffsliste und Interface verknüpfen, NAT ist jetzt aktiv</a:t>
            </a:r>
            <a:b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br>
            <a:endPar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endParaRPr>
          </a:p>
          <a:p>
            <a:pPr marL="0" indent="0">
              <a:lnSpc>
                <a:spcPct val="100000"/>
              </a:lnSpc>
              <a:spcBef>
                <a:spcPts val="0"/>
              </a:spcBef>
              <a:buNone/>
              <a:defRPr/>
            </a:pPr>
            <a:r>
              <a:rPr lang="de-DE" sz="2400" b="1" dirty="0">
                <a:solidFill>
                  <a:prstClr val="black"/>
                </a:solidFill>
                <a:latin typeface="Consolas" panose="020B0609020204030204" pitchFamily="49" charset="0"/>
              </a:rPr>
              <a:t>R1# </a:t>
            </a:r>
            <a:r>
              <a:rPr lang="de-DE" sz="2400" b="1" dirty="0" err="1">
                <a:solidFill>
                  <a:prstClr val="black"/>
                </a:solidFill>
                <a:latin typeface="Consolas" panose="020B0609020204030204" pitchFamily="49" charset="0"/>
              </a:rPr>
              <a:t>show</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ip</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nat</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translations</a:t>
            </a:r>
            <a:r>
              <a:rPr lang="de-DE" sz="2400" b="1" dirty="0">
                <a:solidFill>
                  <a:prstClr val="black"/>
                </a:solidFill>
                <a:latin typeface="Consolas" panose="020B0609020204030204" pitchFamily="49" charset="0"/>
              </a:rPr>
              <a:t>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 Zeigt </a:t>
            </a:r>
            <a:r>
              <a:rPr lang="de-DE" sz="2400" dirty="0">
                <a:solidFill>
                  <a:prstClr val="black"/>
                </a:solidFill>
                <a:latin typeface="Calibri" panose="020F0502020204030204"/>
                <a:sym typeface="Wingdings" panose="05000000000000000000" pitchFamily="2" charset="2"/>
              </a:rPr>
              <a:t>bei Datenverkehr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aktuelle NAT-</a:t>
            </a:r>
            <a:r>
              <a:rPr kumimoji="0" lang="de-DE" sz="2400" b="0" i="0" u="none" strike="noStrike" kern="1200" cap="none" spc="0" normalizeH="0" baseline="0" noProof="0" dirty="0" err="1">
                <a:ln>
                  <a:noFill/>
                </a:ln>
                <a:solidFill>
                  <a:prstClr val="black"/>
                </a:solidFill>
                <a:effectLst/>
                <a:uLnTx/>
                <a:uFillTx/>
                <a:latin typeface="Calibri" panose="020F0502020204030204"/>
                <a:ea typeface="+mn-ea"/>
                <a:cs typeface="+mn-cs"/>
                <a:sym typeface="Wingdings" panose="05000000000000000000" pitchFamily="2" charset="2"/>
              </a:rPr>
              <a:t>Translations</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an</a:t>
            </a:r>
            <a:endParaRPr lang="de-DE" sz="2400" b="1" dirty="0">
              <a:solidFill>
                <a:prstClr val="black"/>
              </a:solidFill>
              <a:latin typeface="Consolas" panose="020B0609020204030204" pitchFamily="49" charset="0"/>
              <a:sym typeface="Wingdings" panose="05000000000000000000" pitchFamily="2" charset="2"/>
            </a:endParaRPr>
          </a:p>
          <a:p>
            <a:pPr marL="0" indent="0">
              <a:lnSpc>
                <a:spcPct val="100000"/>
              </a:lnSpc>
              <a:spcBef>
                <a:spcPts val="0"/>
              </a:spcBef>
              <a:buNone/>
              <a:defRPr/>
            </a:pPr>
            <a:endParaRPr lang="de-DE" sz="2400" dirty="0">
              <a:sym typeface="Wingdings" panose="05000000000000000000" pitchFamily="2" charset="2"/>
            </a:endParaRPr>
          </a:p>
        </p:txBody>
      </p:sp>
      <p:pic>
        <p:nvPicPr>
          <p:cNvPr id="5" name="Grafik 4">
            <a:extLst>
              <a:ext uri="{FF2B5EF4-FFF2-40B4-BE49-F238E27FC236}">
                <a16:creationId xmlns:a16="http://schemas.microsoft.com/office/drawing/2014/main" id="{0AD08FA3-08F8-3137-4193-127A22F40ABE}"/>
              </a:ext>
            </a:extLst>
          </p:cNvPr>
          <p:cNvPicPr>
            <a:picLocks noChangeAspect="1"/>
          </p:cNvPicPr>
          <p:nvPr/>
        </p:nvPicPr>
        <p:blipFill rotWithShape="1">
          <a:blip r:embed="rId2"/>
          <a:srcRect t="5740" r="2376"/>
          <a:stretch/>
        </p:blipFill>
        <p:spPr>
          <a:xfrm>
            <a:off x="896980" y="1498791"/>
            <a:ext cx="7900165" cy="1880717"/>
          </a:xfrm>
          <a:prstGeom prst="rect">
            <a:avLst/>
          </a:prstGeom>
          <a:ln>
            <a:solidFill>
              <a:schemeClr val="bg1">
                <a:lumMod val="75000"/>
              </a:schemeClr>
            </a:solidFill>
          </a:ln>
        </p:spPr>
      </p:pic>
      <p:pic>
        <p:nvPicPr>
          <p:cNvPr id="6" name="Grafik 5">
            <a:extLst>
              <a:ext uri="{FF2B5EF4-FFF2-40B4-BE49-F238E27FC236}">
                <a16:creationId xmlns:a16="http://schemas.microsoft.com/office/drawing/2014/main" id="{164C9160-EDC7-9815-35BE-F259C4087375}"/>
              </a:ext>
            </a:extLst>
          </p:cNvPr>
          <p:cNvPicPr>
            <a:picLocks noChangeAspect="1"/>
          </p:cNvPicPr>
          <p:nvPr/>
        </p:nvPicPr>
        <p:blipFill>
          <a:blip r:embed="rId3"/>
          <a:stretch>
            <a:fillRect/>
          </a:stretch>
        </p:blipFill>
        <p:spPr>
          <a:xfrm>
            <a:off x="8985871" y="1939567"/>
            <a:ext cx="3112626" cy="1106441"/>
          </a:xfrm>
          <a:prstGeom prst="rect">
            <a:avLst/>
          </a:prstGeom>
        </p:spPr>
      </p:pic>
    </p:spTree>
    <p:extLst>
      <p:ext uri="{BB962C8B-B14F-4D97-AF65-F5344CB8AC3E}">
        <p14:creationId xmlns:p14="http://schemas.microsoft.com/office/powerpoint/2010/main" val="1152308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F3E452-04DA-9D07-1AAF-E8692D6C912D}"/>
              </a:ext>
            </a:extLst>
          </p:cNvPr>
          <p:cNvSpPr>
            <a:spLocks noGrp="1"/>
          </p:cNvSpPr>
          <p:nvPr>
            <p:ph type="title"/>
          </p:nvPr>
        </p:nvSpPr>
        <p:spPr/>
        <p:txBody>
          <a:bodyPr/>
          <a:lstStyle/>
          <a:p>
            <a:r>
              <a:rPr lang="de-DE" dirty="0"/>
              <a:t>Cisco IOS Überblick</a:t>
            </a:r>
          </a:p>
        </p:txBody>
      </p:sp>
      <p:sp>
        <p:nvSpPr>
          <p:cNvPr id="3" name="Inhaltsplatzhalter 2">
            <a:extLst>
              <a:ext uri="{FF2B5EF4-FFF2-40B4-BE49-F238E27FC236}">
                <a16:creationId xmlns:a16="http://schemas.microsoft.com/office/drawing/2014/main" id="{504DD1A7-3F9E-38E9-97C7-7516047AB852}"/>
              </a:ext>
            </a:extLst>
          </p:cNvPr>
          <p:cNvSpPr>
            <a:spLocks noGrp="1"/>
          </p:cNvSpPr>
          <p:nvPr>
            <p:ph idx="1"/>
          </p:nvPr>
        </p:nvSpPr>
        <p:spPr>
          <a:xfrm>
            <a:off x="838200" y="1556576"/>
            <a:ext cx="10515600" cy="5070411"/>
          </a:xfrm>
        </p:spPr>
        <p:txBody>
          <a:bodyPr>
            <a:normAutofit fontScale="92500" lnSpcReduction="20000"/>
          </a:bodyPr>
          <a:lstStyle/>
          <a:p>
            <a:r>
              <a:rPr lang="de-DE" dirty="0"/>
              <a:t>Konsolenorientiertes Betriebssystem für Cisco-Geräte (Insbesondere Router, Layer2- und Layer3-Switche), entwickelt wurde es ab 1980.</a:t>
            </a:r>
          </a:p>
          <a:p>
            <a:r>
              <a:rPr lang="de-DE" dirty="0"/>
              <a:t>Fokus: Einheitlicher Befehlssatz, Interoperabilität, Modularität, Stabilität, Langer Support- und Updatezeitraum.</a:t>
            </a:r>
          </a:p>
          <a:p>
            <a:r>
              <a:rPr lang="de-DE" dirty="0"/>
              <a:t>Bedienung per Kommandozeile über eine Netzwerkverbindung (Telnet, SSH) oder eine direkte serielle (RS-232) Konsolenverbindung am Endgerät. </a:t>
            </a:r>
          </a:p>
          <a:p>
            <a:r>
              <a:rPr lang="de-DE" dirty="0"/>
              <a:t>Viele andere Hersteller haben Cisco IOS adaptiert oder lizensiert.</a:t>
            </a:r>
          </a:p>
          <a:p>
            <a:r>
              <a:rPr lang="de-DE" dirty="0"/>
              <a:t>CCNA (Cisco Certified Network Associate) </a:t>
            </a:r>
            <a:r>
              <a:rPr lang="de-DE" dirty="0">
                <a:sym typeface="Wingdings" panose="05000000000000000000" pitchFamily="2" charset="2"/>
              </a:rPr>
              <a:t> Weltweit anerkannte Zertifizierung. </a:t>
            </a:r>
            <a:r>
              <a:rPr lang="de-DE" dirty="0">
                <a:sym typeface="Wingdings" panose="05000000000000000000" pitchFamily="2" charset="2"/>
                <a:hlinkClick r:id="rId2"/>
              </a:rPr>
              <a:t>https://www.cisco.com/c/en/us/training-events/training-certifications/certifications/associate/ccna.html</a:t>
            </a:r>
            <a:r>
              <a:rPr lang="de-DE" dirty="0">
                <a:sym typeface="Wingdings" panose="05000000000000000000" pitchFamily="2" charset="2"/>
              </a:rPr>
              <a:t> </a:t>
            </a:r>
          </a:p>
          <a:p>
            <a:r>
              <a:rPr lang="de-DE" dirty="0">
                <a:sym typeface="Wingdings" panose="05000000000000000000" pitchFamily="2" charset="2"/>
              </a:rPr>
              <a:t>Simulierte Network-Lab Umgebungen (z.B. </a:t>
            </a:r>
            <a:r>
              <a:rPr lang="de-DE" b="1" dirty="0">
                <a:sym typeface="Wingdings" panose="05000000000000000000" pitchFamily="2" charset="2"/>
              </a:rPr>
              <a:t>Packet Tracer </a:t>
            </a:r>
            <a:r>
              <a:rPr lang="de-DE" dirty="0">
                <a:sym typeface="Wingdings" panose="05000000000000000000" pitchFamily="2" charset="2"/>
              </a:rPr>
              <a:t>oder GNS) ermöglichen Einarbeitung ohne Hardware-Investitionen.</a:t>
            </a:r>
          </a:p>
          <a:p>
            <a:r>
              <a:rPr lang="de-DE" dirty="0">
                <a:sym typeface="Wingdings" panose="05000000000000000000" pitchFamily="2" charset="2"/>
              </a:rPr>
              <a:t>Apple hat den </a:t>
            </a:r>
            <a:r>
              <a:rPr lang="de-DE" b="1" dirty="0">
                <a:sym typeface="Wingdings" panose="05000000000000000000" pitchFamily="2" charset="2"/>
              </a:rPr>
              <a:t>Namen</a:t>
            </a:r>
            <a:r>
              <a:rPr lang="de-DE" dirty="0">
                <a:sym typeface="Wingdings" panose="05000000000000000000" pitchFamily="2" charset="2"/>
              </a:rPr>
              <a:t> "iOS" 2010 von Cisco lizensiert (nicht das OS) und verwendet den Namen seitdem für das "iPhone OS".</a:t>
            </a:r>
          </a:p>
          <a:p>
            <a:pPr marL="0" indent="0">
              <a:buNone/>
            </a:pPr>
            <a:endParaRPr lang="de-DE" dirty="0"/>
          </a:p>
        </p:txBody>
      </p:sp>
    </p:spTree>
    <p:extLst>
      <p:ext uri="{BB962C8B-B14F-4D97-AF65-F5344CB8AC3E}">
        <p14:creationId xmlns:p14="http://schemas.microsoft.com/office/powerpoint/2010/main" val="42170360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04D08A9-CF13-F7AA-A83E-5D6432F8CABE}"/>
              </a:ext>
            </a:extLst>
          </p:cNvPr>
          <p:cNvSpPr>
            <a:spLocks noGrp="1"/>
          </p:cNvSpPr>
          <p:nvPr>
            <p:ph type="ctrTitle"/>
          </p:nvPr>
        </p:nvSpPr>
        <p:spPr>
          <a:xfrm>
            <a:off x="-84794" y="1548625"/>
            <a:ext cx="5220559" cy="2387600"/>
          </a:xfrm>
        </p:spPr>
        <p:txBody>
          <a:bodyPr>
            <a:normAutofit/>
          </a:bodyPr>
          <a:lstStyle/>
          <a:p>
            <a:r>
              <a:rPr lang="de-DE" sz="6600" b="1" dirty="0">
                <a:solidFill>
                  <a:schemeClr val="accent1">
                    <a:lumMod val="75000"/>
                  </a:schemeClr>
                </a:solidFill>
              </a:rPr>
              <a:t>ACL-Firewall Konfiguration</a:t>
            </a:r>
          </a:p>
        </p:txBody>
      </p:sp>
      <p:pic>
        <p:nvPicPr>
          <p:cNvPr id="6" name="Grafik 5">
            <a:extLst>
              <a:ext uri="{FF2B5EF4-FFF2-40B4-BE49-F238E27FC236}">
                <a16:creationId xmlns:a16="http://schemas.microsoft.com/office/drawing/2014/main" id="{B3CB94C7-BAB2-2EA4-01F7-9E2F108FFF2C}"/>
              </a:ext>
            </a:extLst>
          </p:cNvPr>
          <p:cNvPicPr>
            <a:picLocks noChangeAspect="1"/>
          </p:cNvPicPr>
          <p:nvPr/>
        </p:nvPicPr>
        <p:blipFill>
          <a:blip r:embed="rId2"/>
          <a:stretch>
            <a:fillRect/>
          </a:stretch>
        </p:blipFill>
        <p:spPr>
          <a:xfrm>
            <a:off x="5334001" y="0"/>
            <a:ext cx="6858000" cy="6858000"/>
          </a:xfrm>
          <a:prstGeom prst="rect">
            <a:avLst/>
          </a:prstGeom>
        </p:spPr>
      </p:pic>
    </p:spTree>
    <p:extLst>
      <p:ext uri="{BB962C8B-B14F-4D97-AF65-F5344CB8AC3E}">
        <p14:creationId xmlns:p14="http://schemas.microsoft.com/office/powerpoint/2010/main" val="1839687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21DFA86-F911-C4C7-A383-0E5AF8958571}"/>
              </a:ext>
            </a:extLst>
          </p:cNvPr>
          <p:cNvSpPr>
            <a:spLocks noGrp="1"/>
          </p:cNvSpPr>
          <p:nvPr>
            <p:ph type="title"/>
          </p:nvPr>
        </p:nvSpPr>
        <p:spPr>
          <a:xfrm>
            <a:off x="838200" y="0"/>
            <a:ext cx="9925772" cy="1325563"/>
          </a:xfrm>
        </p:spPr>
        <p:txBody>
          <a:bodyPr>
            <a:normAutofit/>
          </a:bodyPr>
          <a:lstStyle/>
          <a:p>
            <a:r>
              <a:rPr lang="de-DE" sz="3600" dirty="0"/>
              <a:t>ACL-basierte Firewall mit L3-Switch bzw. Cisco Router</a:t>
            </a:r>
          </a:p>
        </p:txBody>
      </p:sp>
      <p:sp>
        <p:nvSpPr>
          <p:cNvPr id="3" name="Inhaltsplatzhalter 2">
            <a:extLst>
              <a:ext uri="{FF2B5EF4-FFF2-40B4-BE49-F238E27FC236}">
                <a16:creationId xmlns:a16="http://schemas.microsoft.com/office/drawing/2014/main" id="{BE9A0469-86F3-43CC-6717-F3BFC49F7E25}"/>
              </a:ext>
            </a:extLst>
          </p:cNvPr>
          <p:cNvSpPr>
            <a:spLocks noGrp="1"/>
          </p:cNvSpPr>
          <p:nvPr>
            <p:ph idx="1"/>
          </p:nvPr>
        </p:nvSpPr>
        <p:spPr>
          <a:xfrm>
            <a:off x="838200" y="1018032"/>
            <a:ext cx="11408664" cy="5839968"/>
          </a:xfrm>
        </p:spPr>
        <p:txBody>
          <a:bodyPr>
            <a:normAutofit fontScale="55000" lnSpcReduction="20000"/>
          </a:bodyPr>
          <a:lstStyle/>
          <a:p>
            <a:r>
              <a:rPr lang="de-DE" dirty="0"/>
              <a:t>IP-basierte Filterung funktioniert bei Layer3-Switches und Cisco Routern u.a. über Zugriffslisten (Access Control Lists – </a:t>
            </a:r>
            <a:r>
              <a:rPr lang="de-DE" b="1" dirty="0"/>
              <a:t>ACL</a:t>
            </a:r>
            <a:r>
              <a:rPr lang="de-DE" dirty="0"/>
              <a:t>).</a:t>
            </a:r>
          </a:p>
          <a:p>
            <a:r>
              <a:rPr lang="de-DE" dirty="0"/>
              <a:t>Man unterscheidet dabei zwischen den extrem einfachen Standard-ACLs (Filterung nur nach IP-Quelladressen möglich) und Extended ACLs, die auch komplexere Regeln (Ports, TCP/UDP/ICMP, Zieladressen etc.) ermöglicht.</a:t>
            </a:r>
          </a:p>
          <a:p>
            <a:r>
              <a:rPr lang="de-DE" dirty="0"/>
              <a:t>Das grundsätzliche Format einer Standard ACL (im </a:t>
            </a:r>
            <a:r>
              <a:rPr lang="de-DE" dirty="0" err="1"/>
              <a:t>Config</a:t>
            </a:r>
            <a:r>
              <a:rPr lang="de-DE" dirty="0"/>
              <a:t>-Mode) ist:</a:t>
            </a:r>
          </a:p>
          <a:p>
            <a:pPr marL="0" indent="0" algn="ctr">
              <a:buNone/>
            </a:pPr>
            <a:r>
              <a:rPr lang="de-DE" sz="2900" b="1" dirty="0">
                <a:latin typeface="Consolas" panose="020B0609020204030204" pitchFamily="49" charset="0"/>
              </a:rPr>
              <a:t>R1(</a:t>
            </a:r>
            <a:r>
              <a:rPr lang="de-DE" sz="2900" b="1" dirty="0" err="1">
                <a:latin typeface="Consolas" panose="020B0609020204030204" pitchFamily="49" charset="0"/>
              </a:rPr>
              <a:t>config</a:t>
            </a:r>
            <a:r>
              <a:rPr lang="de-DE" sz="2900" b="1" dirty="0">
                <a:latin typeface="Consolas" panose="020B0609020204030204" pitchFamily="49" charset="0"/>
              </a:rPr>
              <a:t>)# access-list &lt;access-list-</a:t>
            </a:r>
            <a:r>
              <a:rPr lang="de-DE" sz="2900" b="1" dirty="0" err="1">
                <a:latin typeface="Consolas" panose="020B0609020204030204" pitchFamily="49" charset="0"/>
              </a:rPr>
              <a:t>number</a:t>
            </a:r>
            <a:r>
              <a:rPr lang="de-DE" sz="2900" b="1" dirty="0">
                <a:latin typeface="Consolas" panose="020B0609020204030204" pitchFamily="49" charset="0"/>
              </a:rPr>
              <a:t>&gt; {</a:t>
            </a:r>
            <a:r>
              <a:rPr lang="de-DE" sz="2900" b="1" dirty="0" err="1">
                <a:latin typeface="Consolas" panose="020B0609020204030204" pitchFamily="49" charset="0"/>
              </a:rPr>
              <a:t>permit|deny</a:t>
            </a:r>
            <a:r>
              <a:rPr lang="de-DE" sz="2900" b="1" dirty="0">
                <a:latin typeface="Consolas" panose="020B0609020204030204" pitchFamily="49" charset="0"/>
              </a:rPr>
              <a:t>} {host | source source-wildcard | </a:t>
            </a:r>
            <a:r>
              <a:rPr lang="de-DE" sz="2900" b="1" dirty="0" err="1">
                <a:latin typeface="Consolas" panose="020B0609020204030204" pitchFamily="49" charset="0"/>
              </a:rPr>
              <a:t>any</a:t>
            </a:r>
            <a:r>
              <a:rPr lang="de-DE" sz="2900" b="1" dirty="0">
                <a:latin typeface="Consolas" panose="020B0609020204030204" pitchFamily="49" charset="0"/>
              </a:rPr>
              <a:t>}</a:t>
            </a:r>
          </a:p>
          <a:p>
            <a:r>
              <a:rPr lang="de-DE" dirty="0"/>
              <a:t>Standard-ACLs haben eine Nummer zwischen 1…99, als IP-Quelladresse kann ein einzelner Host oder </a:t>
            </a:r>
            <a:r>
              <a:rPr lang="de-DE" b="1" dirty="0" err="1">
                <a:latin typeface="Consolas" panose="020B0609020204030204" pitchFamily="49" charset="0"/>
              </a:rPr>
              <a:t>any</a:t>
            </a:r>
            <a:r>
              <a:rPr lang="de-DE" dirty="0"/>
              <a:t> oder eine Netzwerkadresse mit "Wildcard-Maske" angegeben werden. Als letzte (unsichtbare) Regel steht </a:t>
            </a:r>
            <a:r>
              <a:rPr lang="de-DE" sz="2900" b="1" dirty="0" err="1">
                <a:latin typeface="Consolas" panose="020B0609020204030204" pitchFamily="49" charset="0"/>
              </a:rPr>
              <a:t>deny</a:t>
            </a:r>
            <a:r>
              <a:rPr lang="de-DE" sz="2900" b="1" dirty="0">
                <a:latin typeface="Consolas" panose="020B0609020204030204" pitchFamily="49" charset="0"/>
              </a:rPr>
              <a:t> </a:t>
            </a:r>
            <a:r>
              <a:rPr lang="de-DE" sz="2900" b="1" dirty="0" err="1">
                <a:latin typeface="Consolas" panose="020B0609020204030204" pitchFamily="49" charset="0"/>
              </a:rPr>
              <a:t>any</a:t>
            </a:r>
            <a:r>
              <a:rPr lang="de-DE" sz="2900" b="1" dirty="0">
                <a:latin typeface="Consolas" panose="020B0609020204030204" pitchFamily="49" charset="0"/>
              </a:rPr>
              <a:t> </a:t>
            </a:r>
            <a:r>
              <a:rPr lang="de-DE" dirty="0"/>
              <a:t>in jeder ACL, es muss also explizit erlaubt werden, was nicht verboten ist!</a:t>
            </a:r>
          </a:p>
          <a:p>
            <a:r>
              <a:rPr lang="de-DE" dirty="0"/>
              <a:t>Die Wildcard-Maske ist die bitweise-invertierte Netzwerkmaske des Netzwerks, welches gefiltert werden soll (z.B. die Wildcard von 255.255.255.0 ist 0.0.0.255).</a:t>
            </a:r>
          </a:p>
          <a:p>
            <a:r>
              <a:rPr lang="de-DE" dirty="0"/>
              <a:t>Die Wildcard kann man mit einem Trick einfach ermitteln, indem man die einzelnen Bytes der Netzwerkmaske jeweils von 255 subtrahiert:</a:t>
            </a:r>
          </a:p>
          <a:p>
            <a:pPr lvl="1"/>
            <a:r>
              <a:rPr lang="de-DE" sz="2500" dirty="0"/>
              <a:t>Netzwerkmaske </a:t>
            </a:r>
            <a:r>
              <a:rPr lang="de-DE" sz="2500" b="1" dirty="0"/>
              <a:t>255.255.255.128</a:t>
            </a:r>
            <a:r>
              <a:rPr lang="de-DE" sz="2500" dirty="0"/>
              <a:t> ergibt die Wildcard </a:t>
            </a:r>
            <a:r>
              <a:rPr lang="de-DE" sz="2500" b="1" dirty="0"/>
              <a:t>0.0.0.127</a:t>
            </a:r>
          </a:p>
          <a:p>
            <a:pPr lvl="1"/>
            <a:r>
              <a:rPr lang="de-DE" sz="2500" dirty="0"/>
              <a:t>Netzwerkmaske </a:t>
            </a:r>
            <a:r>
              <a:rPr lang="de-DE" sz="2500" b="1" dirty="0"/>
              <a:t>255.255.255.240</a:t>
            </a:r>
            <a:r>
              <a:rPr lang="de-DE" sz="2500" dirty="0"/>
              <a:t> ergibt die Wildcard </a:t>
            </a:r>
            <a:r>
              <a:rPr lang="de-DE" sz="2500" b="1" dirty="0"/>
              <a:t>0.0.0.15</a:t>
            </a:r>
          </a:p>
          <a:p>
            <a:pPr lvl="1"/>
            <a:r>
              <a:rPr lang="de-DE" sz="2500" dirty="0"/>
              <a:t>Netzwerkmaske </a:t>
            </a:r>
            <a:r>
              <a:rPr lang="de-DE" sz="2500" b="1" dirty="0"/>
              <a:t>255.128.0.0</a:t>
            </a:r>
            <a:r>
              <a:rPr lang="de-DE" sz="2500" dirty="0"/>
              <a:t> ergibt die Wildcard </a:t>
            </a:r>
            <a:r>
              <a:rPr lang="de-DE" sz="2500" b="1" dirty="0"/>
              <a:t>0.127.255.255</a:t>
            </a:r>
          </a:p>
          <a:p>
            <a:pPr lvl="1"/>
            <a:r>
              <a:rPr lang="de-DE" sz="2500" dirty="0"/>
              <a:t>Netzwerkmaske </a:t>
            </a:r>
            <a:r>
              <a:rPr lang="de-DE" sz="2500" b="1" dirty="0"/>
              <a:t>255.255.255.255</a:t>
            </a:r>
            <a:r>
              <a:rPr lang="de-DE" sz="2500" dirty="0"/>
              <a:t> (einzelne IP) ergibt die Wildcard </a:t>
            </a:r>
            <a:r>
              <a:rPr lang="de-DE" sz="2500" b="1" dirty="0"/>
              <a:t>0.0.0.0</a:t>
            </a:r>
          </a:p>
          <a:p>
            <a:r>
              <a:rPr lang="de-DE" dirty="0"/>
              <a:t>Die Wildcard muss dann beim Ablehnen eines ganzen Netzwerks in der Access-Liste angeben werden:</a:t>
            </a:r>
          </a:p>
          <a:p>
            <a:pPr marL="0" indent="0" algn="ctr">
              <a:buNone/>
            </a:pPr>
            <a:r>
              <a:rPr lang="de-DE" sz="2900" b="1" dirty="0">
                <a:latin typeface="Consolas" panose="020B0609020204030204" pitchFamily="49" charset="0"/>
              </a:rPr>
              <a:t>R1(</a:t>
            </a:r>
            <a:r>
              <a:rPr lang="de-DE" sz="2900" b="1" dirty="0" err="1">
                <a:latin typeface="Consolas" panose="020B0609020204030204" pitchFamily="49" charset="0"/>
              </a:rPr>
              <a:t>config</a:t>
            </a:r>
            <a:r>
              <a:rPr lang="de-DE" sz="2900" b="1" dirty="0">
                <a:latin typeface="Consolas" panose="020B0609020204030204" pitchFamily="49" charset="0"/>
              </a:rPr>
              <a:t>)# access-list 1 </a:t>
            </a:r>
            <a:r>
              <a:rPr lang="de-DE" sz="2900" b="1" dirty="0" err="1">
                <a:latin typeface="Consolas" panose="020B0609020204030204" pitchFamily="49" charset="0"/>
              </a:rPr>
              <a:t>deny</a:t>
            </a:r>
            <a:r>
              <a:rPr lang="de-DE" sz="2900" b="1" dirty="0">
                <a:latin typeface="Consolas" panose="020B0609020204030204" pitchFamily="49" charset="0"/>
              </a:rPr>
              <a:t> 192.168.1.0 0.0.0.255  (Blockt den Traffic von 192.168.1.0/24)</a:t>
            </a:r>
          </a:p>
          <a:p>
            <a:r>
              <a:rPr lang="de-DE" sz="2900" dirty="0"/>
              <a:t>Anschließend muss noch im Interface-</a:t>
            </a:r>
            <a:r>
              <a:rPr lang="de-DE" sz="2900" dirty="0" err="1"/>
              <a:t>Config</a:t>
            </a:r>
            <a:r>
              <a:rPr lang="de-DE" sz="2900" dirty="0"/>
              <a:t> Modus die ACL mit dem Befehl </a:t>
            </a:r>
            <a:r>
              <a:rPr lang="en-US" sz="2900" b="1" dirty="0" err="1">
                <a:latin typeface="Consolas" panose="020B0609020204030204" pitchFamily="49" charset="0"/>
              </a:rPr>
              <a:t>ip</a:t>
            </a:r>
            <a:r>
              <a:rPr lang="en-US" sz="2900" b="1" dirty="0">
                <a:latin typeface="Consolas" panose="020B0609020204030204" pitchFamily="49" charset="0"/>
              </a:rPr>
              <a:t> access-group </a:t>
            </a:r>
            <a:r>
              <a:rPr lang="en-US" sz="2900" b="1" dirty="0" err="1">
                <a:latin typeface="Consolas" panose="020B0609020204030204" pitchFamily="49" charset="0"/>
              </a:rPr>
              <a:t>aclnumber</a:t>
            </a:r>
            <a:r>
              <a:rPr lang="en-US" sz="2900" b="1" dirty="0">
                <a:latin typeface="Consolas" panose="020B0609020204030204" pitchFamily="49" charset="0"/>
              </a:rPr>
              <a:t> {</a:t>
            </a:r>
            <a:r>
              <a:rPr lang="en-US" sz="2900" b="1" dirty="0" err="1">
                <a:latin typeface="Consolas" panose="020B0609020204030204" pitchFamily="49" charset="0"/>
              </a:rPr>
              <a:t>in|out</a:t>
            </a:r>
            <a:r>
              <a:rPr lang="en-US" sz="2900" b="1" dirty="0">
                <a:latin typeface="Consolas" panose="020B0609020204030204" pitchFamily="49" charset="0"/>
              </a:rPr>
              <a:t>}</a:t>
            </a:r>
            <a:r>
              <a:rPr lang="de-DE" sz="2900" b="1" dirty="0">
                <a:latin typeface="Consolas" panose="020B0609020204030204" pitchFamily="49" charset="0"/>
              </a:rPr>
              <a:t> </a:t>
            </a:r>
            <a:r>
              <a:rPr lang="de-DE" sz="2900" dirty="0"/>
              <a:t>zugewiesen werden, dabei gibt man </a:t>
            </a:r>
            <a:r>
              <a:rPr lang="de-DE" sz="2900" b="1" dirty="0">
                <a:latin typeface="Consolas" panose="020B0609020204030204" pitchFamily="49" charset="0"/>
              </a:rPr>
              <a:t>in</a:t>
            </a:r>
            <a:r>
              <a:rPr lang="de-DE" sz="2900" dirty="0"/>
              <a:t> oder </a:t>
            </a:r>
            <a:r>
              <a:rPr lang="de-DE" sz="2900" b="1" dirty="0">
                <a:latin typeface="Consolas" panose="020B0609020204030204" pitchFamily="49" charset="0"/>
              </a:rPr>
              <a:t>out</a:t>
            </a:r>
            <a:r>
              <a:rPr lang="de-DE" sz="2900" dirty="0"/>
              <a:t> an, je nachdem in welche Traffic-Richtung beeinflusst werden soll:</a:t>
            </a:r>
          </a:p>
          <a:p>
            <a:pPr marL="0" indent="0">
              <a:buNone/>
            </a:pPr>
            <a:r>
              <a:rPr lang="de-DE" sz="2900" b="1" dirty="0">
                <a:latin typeface="Consolas" panose="020B0609020204030204" pitchFamily="49" charset="0"/>
              </a:rPr>
              <a:t>		R1(</a:t>
            </a:r>
            <a:r>
              <a:rPr lang="de-DE" sz="2900" b="1" dirty="0" err="1">
                <a:latin typeface="Consolas" panose="020B0609020204030204" pitchFamily="49" charset="0"/>
              </a:rPr>
              <a:t>config</a:t>
            </a:r>
            <a:r>
              <a:rPr lang="de-DE" sz="2900" b="1" dirty="0">
                <a:latin typeface="Consolas" panose="020B0609020204030204" pitchFamily="49" charset="0"/>
              </a:rPr>
              <a:t>)#    interface fa0/1</a:t>
            </a:r>
            <a:br>
              <a:rPr lang="de-DE" sz="2900" b="1" dirty="0">
                <a:latin typeface="Consolas" panose="020B0609020204030204" pitchFamily="49" charset="0"/>
              </a:rPr>
            </a:br>
            <a:r>
              <a:rPr lang="de-DE" sz="2900" b="1" dirty="0">
                <a:latin typeface="Consolas" panose="020B0609020204030204" pitchFamily="49" charset="0"/>
              </a:rPr>
              <a:t>		R1(</a:t>
            </a:r>
            <a:r>
              <a:rPr lang="de-DE" sz="2900" b="1" dirty="0" err="1">
                <a:latin typeface="Consolas" panose="020B0609020204030204" pitchFamily="49" charset="0"/>
              </a:rPr>
              <a:t>config-if</a:t>
            </a:r>
            <a:r>
              <a:rPr lang="de-DE" sz="2900" b="1" dirty="0">
                <a:latin typeface="Consolas" panose="020B0609020204030204" pitchFamily="49" charset="0"/>
              </a:rPr>
              <a:t>)# </a:t>
            </a:r>
            <a:r>
              <a:rPr lang="en-US" sz="2900" b="1" dirty="0" err="1">
                <a:latin typeface="Consolas" panose="020B0609020204030204" pitchFamily="49" charset="0"/>
              </a:rPr>
              <a:t>ip</a:t>
            </a:r>
            <a:r>
              <a:rPr lang="en-US" sz="2900" b="1" dirty="0">
                <a:latin typeface="Consolas" panose="020B0609020204030204" pitchFamily="49" charset="0"/>
              </a:rPr>
              <a:t> access-group 1 in </a:t>
            </a:r>
            <a:br>
              <a:rPr lang="en-US" sz="2900" b="1" dirty="0">
                <a:latin typeface="Consolas" panose="020B0609020204030204" pitchFamily="49" charset="0"/>
              </a:rPr>
            </a:br>
            <a:r>
              <a:rPr lang="en-US" sz="2900" b="1" dirty="0">
                <a:latin typeface="Consolas" panose="020B0609020204030204" pitchFamily="49" charset="0"/>
              </a:rPr>
              <a:t>		</a:t>
            </a:r>
            <a:r>
              <a:rPr lang="de-DE" sz="2900" b="1" dirty="0">
                <a:latin typeface="Consolas" panose="020B0609020204030204" pitchFamily="49" charset="0"/>
              </a:rPr>
              <a:t>R1(</a:t>
            </a:r>
            <a:r>
              <a:rPr lang="de-DE" sz="2900" b="1" dirty="0" err="1">
                <a:latin typeface="Consolas" panose="020B0609020204030204" pitchFamily="49" charset="0"/>
              </a:rPr>
              <a:t>config-if</a:t>
            </a:r>
            <a:r>
              <a:rPr lang="de-DE" sz="2900" b="1" dirty="0">
                <a:latin typeface="Consolas" panose="020B0609020204030204" pitchFamily="49" charset="0"/>
              </a:rPr>
              <a:t>)# </a:t>
            </a:r>
            <a:r>
              <a:rPr lang="en-US" sz="2900" b="1" dirty="0">
                <a:latin typeface="Consolas" panose="020B0609020204030204" pitchFamily="49" charset="0"/>
              </a:rPr>
              <a:t>do show access-list</a:t>
            </a:r>
          </a:p>
          <a:p>
            <a:r>
              <a:rPr lang="en-US" sz="2700" b="1" u="sng" dirty="0" err="1"/>
              <a:t>Hinweis</a:t>
            </a:r>
            <a:r>
              <a:rPr lang="en-US" sz="2700" dirty="0"/>
              <a:t>: Die ACL </a:t>
            </a:r>
            <a:r>
              <a:rPr lang="en-US" sz="2700" dirty="0" err="1"/>
              <a:t>basierte</a:t>
            </a:r>
            <a:r>
              <a:rPr lang="en-US" sz="2700" dirty="0"/>
              <a:t> Firewall </a:t>
            </a:r>
            <a:r>
              <a:rPr lang="en-US" sz="2700" dirty="0" err="1"/>
              <a:t>ist</a:t>
            </a:r>
            <a:r>
              <a:rPr lang="en-US" sz="2700" dirty="0"/>
              <a:t> "stateless", </a:t>
            </a:r>
            <a:r>
              <a:rPr lang="en-US" sz="2700" dirty="0" err="1"/>
              <a:t>d.h.</a:t>
            </a:r>
            <a:r>
              <a:rPr lang="en-US" sz="2700" dirty="0"/>
              <a:t> man muss </a:t>
            </a:r>
            <a:r>
              <a:rPr lang="en-US" sz="2700" dirty="0" err="1"/>
              <a:t>nicht</a:t>
            </a:r>
            <a:r>
              <a:rPr lang="en-US" sz="2700" dirty="0"/>
              <a:t> </a:t>
            </a:r>
            <a:r>
              <a:rPr lang="en-US" sz="2700" dirty="0" err="1"/>
              <a:t>nur</a:t>
            </a:r>
            <a:r>
              <a:rPr lang="en-US" sz="2700" dirty="0"/>
              <a:t> </a:t>
            </a:r>
            <a:r>
              <a:rPr lang="en-US" sz="2700" dirty="0" err="1"/>
              <a:t>Anfragen</a:t>
            </a:r>
            <a:r>
              <a:rPr lang="en-US" sz="2700" dirty="0"/>
              <a:t>, </a:t>
            </a:r>
            <a:r>
              <a:rPr lang="en-US" sz="2700" dirty="0" err="1"/>
              <a:t>sondern</a:t>
            </a:r>
            <a:r>
              <a:rPr lang="en-US" sz="2700" dirty="0"/>
              <a:t> </a:t>
            </a:r>
            <a:r>
              <a:rPr lang="en-US" sz="2700" dirty="0" err="1"/>
              <a:t>auch</a:t>
            </a:r>
            <a:r>
              <a:rPr lang="en-US" sz="2700" dirty="0"/>
              <a:t> </a:t>
            </a:r>
            <a:r>
              <a:rPr lang="en-US" sz="2700" dirty="0" err="1"/>
              <a:t>Antworten</a:t>
            </a:r>
            <a:r>
              <a:rPr lang="en-US" sz="2700" dirty="0"/>
              <a:t> </a:t>
            </a:r>
            <a:r>
              <a:rPr lang="en-US" sz="2700" dirty="0" err="1"/>
              <a:t>berücksichtigen</a:t>
            </a:r>
            <a:r>
              <a:rPr lang="en-US" sz="2700" dirty="0"/>
              <a:t> (</a:t>
            </a:r>
            <a:r>
              <a:rPr lang="en-US" sz="2700" dirty="0" err="1"/>
              <a:t>Beide</a:t>
            </a:r>
            <a:r>
              <a:rPr lang="en-US" sz="2700" dirty="0"/>
              <a:t> </a:t>
            </a:r>
            <a:r>
              <a:rPr lang="en-US" sz="2700" dirty="0" err="1"/>
              <a:t>Richtungen</a:t>
            </a:r>
            <a:r>
              <a:rPr lang="en-US" sz="2700" dirty="0"/>
              <a:t> des </a:t>
            </a:r>
            <a:r>
              <a:rPr lang="en-US" sz="2700" dirty="0" err="1"/>
              <a:t>Datenverkehrs</a:t>
            </a:r>
            <a:r>
              <a:rPr lang="en-US" sz="2700" dirty="0"/>
              <a:t>) . Cisco </a:t>
            </a:r>
            <a:r>
              <a:rPr lang="en-US" sz="2700" dirty="0" err="1"/>
              <a:t>bietet</a:t>
            </a:r>
            <a:r>
              <a:rPr lang="en-US" sz="2700" dirty="0"/>
              <a:t> </a:t>
            </a:r>
            <a:r>
              <a:rPr lang="en-US" sz="2700" dirty="0" err="1"/>
              <a:t>natürlich</a:t>
            </a:r>
            <a:r>
              <a:rPr lang="en-US" sz="2700" dirty="0"/>
              <a:t> </a:t>
            </a:r>
            <a:r>
              <a:rPr lang="en-US" sz="2700" dirty="0" err="1"/>
              <a:t>auch</a:t>
            </a:r>
            <a:r>
              <a:rPr lang="en-US" sz="2700" dirty="0"/>
              <a:t> "</a:t>
            </a:r>
            <a:r>
              <a:rPr lang="en-US" sz="2700" dirty="0" err="1"/>
              <a:t>stafeful</a:t>
            </a:r>
            <a:r>
              <a:rPr lang="en-US" sz="2700" dirty="0"/>
              <a:t>" Firewalls an (</a:t>
            </a:r>
            <a:r>
              <a:rPr lang="en-US" sz="2700" dirty="0" err="1"/>
              <a:t>z.B.</a:t>
            </a:r>
            <a:r>
              <a:rPr lang="en-US" sz="2700" dirty="0"/>
              <a:t> Content Based Access Control CBAC </a:t>
            </a:r>
            <a:r>
              <a:rPr lang="en-US" sz="2700" dirty="0" err="1"/>
              <a:t>oder</a:t>
            </a:r>
            <a:r>
              <a:rPr lang="en-US" sz="2700" dirty="0"/>
              <a:t> Reflexive ACLs (</a:t>
            </a:r>
            <a:r>
              <a:rPr lang="en-US" sz="2700" dirty="0" err="1"/>
              <a:t>wirken</a:t>
            </a:r>
            <a:r>
              <a:rPr lang="en-US" sz="2700" dirty="0"/>
              <a:t> </a:t>
            </a:r>
            <a:r>
              <a:rPr lang="en-US" sz="2700" dirty="0" err="1"/>
              <a:t>dynamisch</a:t>
            </a:r>
            <a:r>
              <a:rPr lang="en-US" sz="2700" dirty="0"/>
              <a:t> in </a:t>
            </a:r>
            <a:r>
              <a:rPr lang="en-US" sz="2700" dirty="0" err="1"/>
              <a:t>beide</a:t>
            </a:r>
            <a:r>
              <a:rPr lang="en-US" sz="2700" dirty="0"/>
              <a:t> </a:t>
            </a:r>
            <a:r>
              <a:rPr lang="en-US" sz="2700" dirty="0" err="1"/>
              <a:t>Rcihtungen</a:t>
            </a:r>
            <a:r>
              <a:rPr lang="en-US" sz="2700" dirty="0"/>
              <a:t>), </a:t>
            </a:r>
            <a:r>
              <a:rPr lang="en-US" sz="2700" dirty="0" err="1"/>
              <a:t>diese</a:t>
            </a:r>
            <a:r>
              <a:rPr lang="en-US" sz="2700" dirty="0"/>
              <a:t> </a:t>
            </a:r>
            <a:r>
              <a:rPr lang="en-US" sz="2700" dirty="0" err="1"/>
              <a:t>erfordern</a:t>
            </a:r>
            <a:r>
              <a:rPr lang="en-US" sz="2700" dirty="0"/>
              <a:t> die SEC-License)</a:t>
            </a:r>
          </a:p>
        </p:txBody>
      </p:sp>
    </p:spTree>
    <p:extLst>
      <p:ext uri="{BB962C8B-B14F-4D97-AF65-F5344CB8AC3E}">
        <p14:creationId xmlns:p14="http://schemas.microsoft.com/office/powerpoint/2010/main" val="25458960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B634C4-0C6F-30C3-D19D-6852594F5E2C}"/>
              </a:ext>
            </a:extLst>
          </p:cNvPr>
          <p:cNvSpPr>
            <a:spLocks noGrp="1"/>
          </p:cNvSpPr>
          <p:nvPr>
            <p:ph type="title"/>
          </p:nvPr>
        </p:nvSpPr>
        <p:spPr/>
        <p:txBody>
          <a:bodyPr/>
          <a:lstStyle/>
          <a:p>
            <a:r>
              <a:rPr lang="de-DE" dirty="0"/>
              <a:t>Extended ACLs</a:t>
            </a:r>
          </a:p>
        </p:txBody>
      </p:sp>
      <p:sp>
        <p:nvSpPr>
          <p:cNvPr id="3" name="Inhaltsplatzhalter 2">
            <a:extLst>
              <a:ext uri="{FF2B5EF4-FFF2-40B4-BE49-F238E27FC236}">
                <a16:creationId xmlns:a16="http://schemas.microsoft.com/office/drawing/2014/main" id="{39F1F55A-7ACD-43A6-A0FE-457A4B59427D}"/>
              </a:ext>
            </a:extLst>
          </p:cNvPr>
          <p:cNvSpPr>
            <a:spLocks noGrp="1"/>
          </p:cNvSpPr>
          <p:nvPr>
            <p:ph idx="1"/>
          </p:nvPr>
        </p:nvSpPr>
        <p:spPr>
          <a:xfrm>
            <a:off x="838200" y="1609344"/>
            <a:ext cx="11353800" cy="5112131"/>
          </a:xfrm>
        </p:spPr>
        <p:txBody>
          <a:bodyPr>
            <a:normAutofit fontScale="92500" lnSpcReduction="20000"/>
          </a:bodyPr>
          <a:lstStyle/>
          <a:p>
            <a:r>
              <a:rPr lang="de-DE" dirty="0"/>
              <a:t>Extended ACLs bieten mehr Filtermöglichkeiten, es gibt dort Filter für </a:t>
            </a:r>
            <a:r>
              <a:rPr lang="de-DE" b="1" dirty="0"/>
              <a:t>IP</a:t>
            </a:r>
            <a:r>
              <a:rPr lang="de-DE" dirty="0"/>
              <a:t>, </a:t>
            </a:r>
            <a:r>
              <a:rPr lang="de-DE" b="1" dirty="0"/>
              <a:t>TCP</a:t>
            </a:r>
            <a:r>
              <a:rPr lang="de-DE" dirty="0"/>
              <a:t>, </a:t>
            </a:r>
            <a:r>
              <a:rPr lang="de-DE" b="1" dirty="0"/>
              <a:t>UDP</a:t>
            </a:r>
            <a:r>
              <a:rPr lang="de-DE" dirty="0"/>
              <a:t> und </a:t>
            </a:r>
            <a:r>
              <a:rPr lang="de-DE" b="1" dirty="0"/>
              <a:t>ICMP</a:t>
            </a:r>
            <a:r>
              <a:rPr lang="de-DE" dirty="0"/>
              <a:t>-Datenverkehr. Sie werden ähnlich angelegt wie Standard-ACLs, jedoch mit den Nummern 100… 199</a:t>
            </a:r>
          </a:p>
          <a:p>
            <a:r>
              <a:rPr lang="de-DE" dirty="0"/>
              <a:t>Beispiele:</a:t>
            </a:r>
          </a:p>
          <a:p>
            <a:pPr marL="0" indent="0">
              <a:buNone/>
            </a:pPr>
            <a:r>
              <a:rPr lang="de-DE" sz="2000" b="1" dirty="0">
                <a:latin typeface="Consolas" panose="020B0609020204030204" pitchFamily="49" charset="0"/>
              </a:rPr>
              <a:t>R1(</a:t>
            </a:r>
            <a:r>
              <a:rPr lang="de-DE" sz="2000" b="1" dirty="0" err="1">
                <a:latin typeface="Consolas" panose="020B0609020204030204" pitchFamily="49" charset="0"/>
              </a:rPr>
              <a:t>config</a:t>
            </a:r>
            <a:r>
              <a:rPr lang="de-DE" sz="2000" b="1" dirty="0">
                <a:latin typeface="Consolas" panose="020B0609020204030204" pitchFamily="49" charset="0"/>
              </a:rPr>
              <a:t>)# </a:t>
            </a:r>
            <a:r>
              <a:rPr lang="en-US" sz="2000" b="1" dirty="0">
                <a:latin typeface="Consolas" panose="020B0609020204030204" pitchFamily="49" charset="0"/>
              </a:rPr>
              <a:t>access-list 101 permit </a:t>
            </a:r>
            <a:r>
              <a:rPr lang="en-US" sz="2000" b="1" dirty="0" err="1">
                <a:latin typeface="Consolas" panose="020B0609020204030204" pitchFamily="49" charset="0"/>
              </a:rPr>
              <a:t>ip</a:t>
            </a:r>
            <a:r>
              <a:rPr lang="en-US" sz="2000" b="1" dirty="0">
                <a:latin typeface="Consolas" panose="020B0609020204030204" pitchFamily="49" charset="0"/>
              </a:rPr>
              <a:t> 10.1.1.0 0.0.0.255 172.16.1.0 0.0.0.255</a:t>
            </a:r>
            <a:br>
              <a:rPr lang="en-US" sz="1600" b="1" dirty="0">
                <a:latin typeface="Consolas" panose="020B0609020204030204" pitchFamily="49" charset="0"/>
              </a:rPr>
            </a:br>
            <a:r>
              <a:rPr lang="en-US" sz="2000" dirty="0"/>
              <a:t>(</a:t>
            </a:r>
            <a:r>
              <a:rPr lang="en-US" sz="2000" dirty="0" err="1"/>
              <a:t>Erlaubt</a:t>
            </a:r>
            <a:r>
              <a:rPr lang="en-US" sz="2000" dirty="0"/>
              <a:t> IP </a:t>
            </a:r>
            <a:r>
              <a:rPr lang="en-US" sz="2000" dirty="0" err="1"/>
              <a:t>zwischen</a:t>
            </a:r>
            <a:r>
              <a:rPr lang="en-US" sz="2000" dirty="0"/>
              <a:t> 10.1.1.0/24 und 172.16.1.0/24)</a:t>
            </a:r>
          </a:p>
          <a:p>
            <a:pPr marL="0" indent="0">
              <a:buNone/>
            </a:pPr>
            <a:r>
              <a:rPr lang="de-DE" sz="2000" b="1" dirty="0">
                <a:latin typeface="Consolas" panose="020B0609020204030204" pitchFamily="49" charset="0"/>
              </a:rPr>
              <a:t>R1(</a:t>
            </a:r>
            <a:r>
              <a:rPr lang="de-DE" sz="2000" b="1" dirty="0" err="1">
                <a:latin typeface="Consolas" panose="020B0609020204030204" pitchFamily="49" charset="0"/>
              </a:rPr>
              <a:t>config</a:t>
            </a:r>
            <a:r>
              <a:rPr lang="de-DE" sz="2000" b="1" dirty="0">
                <a:latin typeface="Consolas" panose="020B0609020204030204" pitchFamily="49" charset="0"/>
              </a:rPr>
              <a:t>)# </a:t>
            </a:r>
            <a:r>
              <a:rPr lang="en-US" sz="2000" b="1" dirty="0">
                <a:latin typeface="Consolas" panose="020B0609020204030204" pitchFamily="49" charset="0"/>
              </a:rPr>
              <a:t>access-list 101 permit </a:t>
            </a:r>
            <a:r>
              <a:rPr lang="en-US" sz="2000" b="1" dirty="0" err="1">
                <a:latin typeface="Consolas" panose="020B0609020204030204" pitchFamily="49" charset="0"/>
              </a:rPr>
              <a:t>ip</a:t>
            </a:r>
            <a:r>
              <a:rPr lang="en-US" sz="2000" b="1" dirty="0">
                <a:latin typeface="Consolas" panose="020B0609020204030204" pitchFamily="49" charset="0"/>
              </a:rPr>
              <a:t> host 192.168.1.1 host 192.168.2.1</a:t>
            </a:r>
            <a:br>
              <a:rPr lang="en-US" sz="1600" b="1" dirty="0">
                <a:latin typeface="Consolas" panose="020B0609020204030204" pitchFamily="49" charset="0"/>
              </a:rPr>
            </a:br>
            <a:r>
              <a:rPr lang="en-US" sz="2000" dirty="0"/>
              <a:t>(</a:t>
            </a:r>
            <a:r>
              <a:rPr lang="en-US" sz="2000" dirty="0" err="1"/>
              <a:t>Erlaubt</a:t>
            </a:r>
            <a:r>
              <a:rPr lang="en-US" sz="2000" dirty="0"/>
              <a:t> </a:t>
            </a:r>
            <a:r>
              <a:rPr lang="en-US" sz="2000" dirty="0" err="1"/>
              <a:t>jegliches</a:t>
            </a:r>
            <a:r>
              <a:rPr lang="en-US" sz="2000" dirty="0"/>
              <a:t> IP </a:t>
            </a:r>
            <a:r>
              <a:rPr lang="en-US" sz="2000" dirty="0" err="1"/>
              <a:t>zwischen</a:t>
            </a:r>
            <a:r>
              <a:rPr lang="en-US" sz="2000" dirty="0"/>
              <a:t> 192.168.1.1 und 192.168.2.1)</a:t>
            </a:r>
          </a:p>
          <a:p>
            <a:pPr marL="0" indent="0">
              <a:buNone/>
            </a:pPr>
            <a:r>
              <a:rPr lang="en-US" sz="2000" b="1" dirty="0">
                <a:latin typeface="Consolas" panose="020B0609020204030204" pitchFamily="49" charset="0"/>
              </a:rPr>
              <a:t>R1(config)# access-list 101 permit </a:t>
            </a:r>
            <a:r>
              <a:rPr lang="en-US" sz="2000" b="1" dirty="0" err="1">
                <a:latin typeface="Consolas" panose="020B0609020204030204" pitchFamily="49" charset="0"/>
              </a:rPr>
              <a:t>tcp</a:t>
            </a:r>
            <a:r>
              <a:rPr lang="en-US" sz="2000" b="1" dirty="0">
                <a:latin typeface="Consolas" panose="020B0609020204030204" pitchFamily="49" charset="0"/>
              </a:rPr>
              <a:t> any </a:t>
            </a:r>
            <a:r>
              <a:rPr lang="en-US" sz="2000" b="1" dirty="0" err="1">
                <a:latin typeface="Consolas" panose="020B0609020204030204" pitchFamily="49" charset="0"/>
              </a:rPr>
              <a:t>any</a:t>
            </a:r>
            <a:r>
              <a:rPr lang="en-US" sz="2000" b="1" dirty="0">
                <a:latin typeface="Consolas" panose="020B0609020204030204" pitchFamily="49" charset="0"/>
              </a:rPr>
              <a:t> eq 80</a:t>
            </a:r>
            <a:br>
              <a:rPr lang="en-US" sz="1600" b="1" dirty="0">
                <a:latin typeface="Consolas" panose="020B0609020204030204" pitchFamily="49" charset="0"/>
              </a:rPr>
            </a:br>
            <a:r>
              <a:rPr lang="en-US" sz="2000" dirty="0"/>
              <a:t>(</a:t>
            </a:r>
            <a:r>
              <a:rPr lang="en-US" sz="2000" dirty="0" err="1"/>
              <a:t>Erlaubt</a:t>
            </a:r>
            <a:r>
              <a:rPr lang="en-US" sz="2000" dirty="0"/>
              <a:t> TCP Port 80 von </a:t>
            </a:r>
            <a:r>
              <a:rPr lang="en-US" sz="2000" dirty="0" err="1"/>
              <a:t>jedem</a:t>
            </a:r>
            <a:r>
              <a:rPr lang="en-US" sz="2000" dirty="0"/>
              <a:t> </a:t>
            </a:r>
            <a:r>
              <a:rPr lang="en-US" sz="2000" dirty="0" err="1"/>
              <a:t>zu</a:t>
            </a:r>
            <a:r>
              <a:rPr lang="en-US" sz="2000" dirty="0"/>
              <a:t> </a:t>
            </a:r>
            <a:r>
              <a:rPr lang="en-US" sz="2000" dirty="0" err="1"/>
              <a:t>jedem</a:t>
            </a:r>
            <a:r>
              <a:rPr lang="en-US" sz="2000" dirty="0"/>
              <a:t>)</a:t>
            </a:r>
          </a:p>
          <a:p>
            <a:pPr marL="0" indent="0">
              <a:buNone/>
            </a:pPr>
            <a:r>
              <a:rPr lang="en-US" sz="1800" b="1" dirty="0">
                <a:latin typeface="Consolas" panose="020B0609020204030204" pitchFamily="49" charset="0"/>
              </a:rPr>
              <a:t>R1(config)#access-list 101 permit </a:t>
            </a:r>
            <a:r>
              <a:rPr lang="en-US" sz="1800" b="1" dirty="0" err="1">
                <a:latin typeface="Consolas" panose="020B0609020204030204" pitchFamily="49" charset="0"/>
              </a:rPr>
              <a:t>icmp</a:t>
            </a:r>
            <a:r>
              <a:rPr lang="en-US" sz="1800" b="1" dirty="0">
                <a:latin typeface="Consolas" panose="020B0609020204030204" pitchFamily="49" charset="0"/>
              </a:rPr>
              <a:t> 192.168.1.0 0.0.0.255 192.168.2.0 0.0.0.255 echo</a:t>
            </a:r>
            <a:br>
              <a:rPr lang="en-US" sz="1600" b="1" dirty="0">
                <a:latin typeface="Consolas" panose="020B0609020204030204" pitchFamily="49" charset="0"/>
              </a:rPr>
            </a:br>
            <a:r>
              <a:rPr lang="en-US" sz="2000" dirty="0"/>
              <a:t>(</a:t>
            </a:r>
            <a:r>
              <a:rPr lang="en-US" sz="2000" dirty="0" err="1"/>
              <a:t>Erlaubt</a:t>
            </a:r>
            <a:r>
              <a:rPr lang="en-US" sz="2000" dirty="0"/>
              <a:t> ICMP echo (=ping) </a:t>
            </a:r>
            <a:r>
              <a:rPr lang="en-US" sz="2000" dirty="0" err="1"/>
              <a:t>zwischen</a:t>
            </a:r>
            <a:r>
              <a:rPr lang="en-US" sz="2000" dirty="0"/>
              <a:t> 192.168.1.0/24 und 192.168.2.0/24)</a:t>
            </a:r>
          </a:p>
          <a:p>
            <a:pPr marL="0" indent="0">
              <a:buNone/>
            </a:pPr>
            <a:r>
              <a:rPr lang="en-US" sz="2000" b="1" dirty="0">
                <a:latin typeface="Consolas" panose="020B0609020204030204" pitchFamily="49" charset="0"/>
              </a:rPr>
              <a:t>R1(config)#access-list 101 deny any </a:t>
            </a:r>
            <a:r>
              <a:rPr lang="en-US" sz="2000" b="1" dirty="0" err="1">
                <a:latin typeface="Consolas" panose="020B0609020204030204" pitchFamily="49" charset="0"/>
              </a:rPr>
              <a:t>any</a:t>
            </a:r>
            <a:br>
              <a:rPr lang="en-US" sz="2000" b="1" dirty="0">
                <a:latin typeface="Consolas" panose="020B0609020204030204" pitchFamily="49" charset="0"/>
              </a:rPr>
            </a:br>
            <a:r>
              <a:rPr lang="en-US" sz="2000" dirty="0"/>
              <a:t>(</a:t>
            </a:r>
            <a:r>
              <a:rPr lang="en-US" sz="2000" dirty="0" err="1"/>
              <a:t>Verbietet</a:t>
            </a:r>
            <a:r>
              <a:rPr lang="en-US" sz="2000" dirty="0"/>
              <a:t> </a:t>
            </a:r>
            <a:r>
              <a:rPr lang="en-US" sz="2000" dirty="0" err="1"/>
              <a:t>sämtlichen</a:t>
            </a:r>
            <a:r>
              <a:rPr lang="en-US" sz="2000" dirty="0"/>
              <a:t> </a:t>
            </a:r>
            <a:r>
              <a:rPr lang="en-US" sz="2000" dirty="0" err="1"/>
              <a:t>anderen</a:t>
            </a:r>
            <a:r>
              <a:rPr lang="en-US" sz="2000" dirty="0"/>
              <a:t> </a:t>
            </a:r>
            <a:r>
              <a:rPr lang="en-US" sz="2000" dirty="0" err="1"/>
              <a:t>Datenverkehr</a:t>
            </a:r>
            <a:r>
              <a:rPr lang="en-US" sz="2000" dirty="0"/>
              <a:t>, Default-</a:t>
            </a:r>
            <a:r>
              <a:rPr lang="en-US" sz="2000" dirty="0" err="1"/>
              <a:t>Verhalten</a:t>
            </a:r>
            <a:r>
              <a:rPr lang="en-US" sz="2000" dirty="0"/>
              <a:t> </a:t>
            </a:r>
            <a:r>
              <a:rPr lang="en-US" sz="2000" dirty="0" err="1"/>
              <a:t>einer</a:t>
            </a:r>
            <a:r>
              <a:rPr lang="en-US" sz="2000" dirty="0"/>
              <a:t> ACL)</a:t>
            </a:r>
          </a:p>
          <a:p>
            <a:pPr>
              <a:lnSpc>
                <a:spcPct val="100000"/>
              </a:lnSpc>
            </a:pPr>
            <a:r>
              <a:rPr lang="en-US" dirty="0" err="1"/>
              <a:t>Anschließend</a:t>
            </a:r>
            <a:r>
              <a:rPr lang="en-US" dirty="0"/>
              <a:t> muss die ACL </a:t>
            </a:r>
            <a:r>
              <a:rPr lang="en-US" dirty="0" err="1"/>
              <a:t>wie</a:t>
            </a:r>
            <a:r>
              <a:rPr lang="en-US" dirty="0"/>
              <a:t> </a:t>
            </a:r>
            <a:r>
              <a:rPr lang="en-US" dirty="0" err="1"/>
              <a:t>bei</a:t>
            </a:r>
            <a:r>
              <a:rPr lang="en-US" dirty="0"/>
              <a:t> der Standard-ACL </a:t>
            </a:r>
            <a:r>
              <a:rPr lang="en-US" dirty="0" err="1"/>
              <a:t>mit</a:t>
            </a:r>
            <a:r>
              <a:rPr lang="en-US" dirty="0"/>
              <a:t> </a:t>
            </a:r>
            <a:r>
              <a:rPr lang="en-US" sz="2600" b="1" dirty="0" err="1">
                <a:latin typeface="Consolas" panose="020B0609020204030204" pitchFamily="49" charset="0"/>
              </a:rPr>
              <a:t>ip</a:t>
            </a:r>
            <a:r>
              <a:rPr lang="en-US" sz="2600" b="1" dirty="0">
                <a:latin typeface="Consolas" panose="020B0609020204030204" pitchFamily="49" charset="0"/>
              </a:rPr>
              <a:t> access-group </a:t>
            </a:r>
            <a:r>
              <a:rPr lang="en-US" sz="2600" b="1" dirty="0" err="1">
                <a:latin typeface="Consolas" panose="020B0609020204030204" pitchFamily="49" charset="0"/>
              </a:rPr>
              <a:t>aclnumber</a:t>
            </a:r>
            <a:r>
              <a:rPr lang="en-US" sz="2600" b="1" dirty="0">
                <a:latin typeface="Consolas" panose="020B0609020204030204" pitchFamily="49" charset="0"/>
              </a:rPr>
              <a:t> {</a:t>
            </a:r>
            <a:r>
              <a:rPr lang="en-US" sz="2600" b="1" dirty="0" err="1">
                <a:latin typeface="Consolas" panose="020B0609020204030204" pitchFamily="49" charset="0"/>
              </a:rPr>
              <a:t>in|out</a:t>
            </a:r>
            <a:r>
              <a:rPr lang="en-US" sz="2600" b="1" dirty="0">
                <a:latin typeface="Consolas" panose="020B0609020204030204" pitchFamily="49" charset="0"/>
              </a:rPr>
              <a:t>}</a:t>
            </a:r>
            <a:r>
              <a:rPr lang="de-DE" sz="2600" b="1" dirty="0">
                <a:latin typeface="Consolas" panose="020B0609020204030204" pitchFamily="49" charset="0"/>
              </a:rPr>
              <a:t> </a:t>
            </a:r>
            <a:r>
              <a:rPr lang="de-DE" dirty="0"/>
              <a:t>einer Richtung und einem Interface zugewiesen werden.</a:t>
            </a:r>
            <a:endParaRPr lang="en-US" dirty="0"/>
          </a:p>
          <a:p>
            <a:pPr marL="0" indent="0">
              <a:buNone/>
            </a:pPr>
            <a:r>
              <a:rPr lang="de-DE" sz="2000" dirty="0"/>
              <a:t>Weiteres unter </a:t>
            </a:r>
            <a:r>
              <a:rPr lang="de-DE" sz="2000" dirty="0">
                <a:hlinkClick r:id="rId2"/>
              </a:rPr>
              <a:t>https://www.cisco.com/c/de_de/support/docs/security/ios-firewall/23602-confaccesslists.html</a:t>
            </a:r>
            <a:r>
              <a:rPr lang="de-DE" sz="2000" dirty="0"/>
              <a:t> </a:t>
            </a:r>
          </a:p>
          <a:p>
            <a:endParaRPr lang="de-DE" dirty="0"/>
          </a:p>
          <a:p>
            <a:endParaRPr lang="de-DE" dirty="0"/>
          </a:p>
          <a:p>
            <a:endParaRPr lang="de-DE" dirty="0"/>
          </a:p>
          <a:p>
            <a:endParaRPr lang="de-DE" dirty="0"/>
          </a:p>
          <a:p>
            <a:endParaRPr lang="de-DE" dirty="0"/>
          </a:p>
          <a:p>
            <a:endParaRPr lang="de-DE" dirty="0"/>
          </a:p>
          <a:p>
            <a:endParaRPr lang="de-DE" dirty="0"/>
          </a:p>
        </p:txBody>
      </p:sp>
    </p:spTree>
    <p:extLst>
      <p:ext uri="{BB962C8B-B14F-4D97-AF65-F5344CB8AC3E}">
        <p14:creationId xmlns:p14="http://schemas.microsoft.com/office/powerpoint/2010/main" val="18555752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BFE2698-91A4-F871-D292-975FB4CF9D7F}"/>
              </a:ext>
            </a:extLst>
          </p:cNvPr>
          <p:cNvSpPr>
            <a:spLocks noGrp="1"/>
          </p:cNvSpPr>
          <p:nvPr>
            <p:ph type="title"/>
          </p:nvPr>
        </p:nvSpPr>
        <p:spPr/>
        <p:txBody>
          <a:bodyPr/>
          <a:lstStyle/>
          <a:p>
            <a:r>
              <a:rPr lang="de-DE" dirty="0"/>
              <a:t>ACLs bearbeiten</a:t>
            </a:r>
          </a:p>
        </p:txBody>
      </p:sp>
      <p:sp>
        <p:nvSpPr>
          <p:cNvPr id="3" name="Inhaltsplatzhalter 2">
            <a:extLst>
              <a:ext uri="{FF2B5EF4-FFF2-40B4-BE49-F238E27FC236}">
                <a16:creationId xmlns:a16="http://schemas.microsoft.com/office/drawing/2014/main" id="{744F5647-727F-64B4-D885-600DA84E0CDF}"/>
              </a:ext>
            </a:extLst>
          </p:cNvPr>
          <p:cNvSpPr>
            <a:spLocks noGrp="1"/>
          </p:cNvSpPr>
          <p:nvPr>
            <p:ph idx="1"/>
          </p:nvPr>
        </p:nvSpPr>
        <p:spPr>
          <a:xfrm>
            <a:off x="838200" y="1341121"/>
            <a:ext cx="11220880" cy="3430260"/>
          </a:xfrm>
        </p:spPr>
        <p:txBody>
          <a:bodyPr>
            <a:normAutofit fontScale="92500" lnSpcReduction="20000"/>
          </a:bodyPr>
          <a:lstStyle/>
          <a:p>
            <a:r>
              <a:rPr lang="de-DE" dirty="0"/>
              <a:t>Die ACLs kann man sich mit dem </a:t>
            </a:r>
            <a:r>
              <a:rPr lang="de-DE" dirty="0" err="1"/>
              <a:t>enable</a:t>
            </a:r>
            <a:r>
              <a:rPr lang="de-DE" dirty="0"/>
              <a:t>-Mode Befehl </a:t>
            </a:r>
            <a:r>
              <a:rPr lang="de-DE" b="1" dirty="0" err="1">
                <a:latin typeface="Consolas" panose="020B0609020204030204" pitchFamily="49" charset="0"/>
              </a:rPr>
              <a:t>show</a:t>
            </a:r>
            <a:r>
              <a:rPr lang="de-DE" b="1" dirty="0">
                <a:latin typeface="Consolas" panose="020B0609020204030204" pitchFamily="49" charset="0"/>
              </a:rPr>
              <a:t> access-</a:t>
            </a:r>
            <a:r>
              <a:rPr lang="de-DE" b="1" dirty="0" err="1">
                <a:latin typeface="Consolas" panose="020B0609020204030204" pitchFamily="49" charset="0"/>
              </a:rPr>
              <a:t>lists</a:t>
            </a:r>
            <a:r>
              <a:rPr lang="de-DE" dirty="0"/>
              <a:t> anzeigen lassen:</a:t>
            </a:r>
          </a:p>
          <a:p>
            <a:endParaRPr lang="de-DE" dirty="0"/>
          </a:p>
          <a:p>
            <a:endParaRPr lang="de-DE" dirty="0"/>
          </a:p>
          <a:p>
            <a:endParaRPr lang="de-DE" dirty="0"/>
          </a:p>
          <a:p>
            <a:r>
              <a:rPr lang="de-DE" dirty="0"/>
              <a:t>Mit </a:t>
            </a:r>
            <a:r>
              <a:rPr lang="en-US" sz="2800" b="1" dirty="0">
                <a:latin typeface="Consolas" panose="020B0609020204030204" pitchFamily="49" charset="0"/>
              </a:rPr>
              <a:t>R1(config)# </a:t>
            </a:r>
            <a:r>
              <a:rPr lang="en-US" sz="2800" b="1" dirty="0" err="1">
                <a:latin typeface="Consolas" panose="020B0609020204030204" pitchFamily="49" charset="0"/>
              </a:rPr>
              <a:t>ip</a:t>
            </a:r>
            <a:r>
              <a:rPr lang="en-US" sz="2800" b="1" dirty="0">
                <a:latin typeface="Consolas" panose="020B0609020204030204" pitchFamily="49" charset="0"/>
              </a:rPr>
              <a:t> access-list extended 101 </a:t>
            </a:r>
            <a:r>
              <a:rPr lang="en-US" dirty="0" err="1"/>
              <a:t>kommt</a:t>
            </a:r>
            <a:r>
              <a:rPr lang="en-US" dirty="0"/>
              <a:t> man </a:t>
            </a:r>
            <a:r>
              <a:rPr lang="en-US" dirty="0" err="1"/>
              <a:t>dann</a:t>
            </a:r>
            <a:r>
              <a:rPr lang="en-US" dirty="0"/>
              <a:t> in </a:t>
            </a:r>
            <a:r>
              <a:rPr lang="en-US" dirty="0" err="1"/>
              <a:t>einen</a:t>
            </a:r>
            <a:r>
              <a:rPr lang="en-US" dirty="0"/>
              <a:t> "Access-List-</a:t>
            </a:r>
            <a:r>
              <a:rPr lang="en-US" dirty="0" err="1"/>
              <a:t>Bearbeitungs</a:t>
            </a:r>
            <a:r>
              <a:rPr lang="en-US" dirty="0"/>
              <a:t>-Modus". Dort </a:t>
            </a:r>
            <a:r>
              <a:rPr lang="en-US" dirty="0" err="1"/>
              <a:t>kann</a:t>
            </a:r>
            <a:r>
              <a:rPr lang="en-US" dirty="0"/>
              <a:t> man </a:t>
            </a:r>
            <a:r>
              <a:rPr lang="en-US" dirty="0" err="1"/>
              <a:t>dann</a:t>
            </a:r>
            <a:r>
              <a:rPr lang="en-US" dirty="0"/>
              <a:t> </a:t>
            </a:r>
            <a:r>
              <a:rPr lang="en-US" dirty="0" err="1"/>
              <a:t>durch</a:t>
            </a:r>
            <a:r>
              <a:rPr lang="en-US" dirty="0"/>
              <a:t> </a:t>
            </a:r>
            <a:r>
              <a:rPr lang="en-US" dirty="0" err="1"/>
              <a:t>Eingabe</a:t>
            </a:r>
            <a:r>
              <a:rPr lang="en-US" dirty="0"/>
              <a:t> </a:t>
            </a:r>
            <a:r>
              <a:rPr lang="en-US" dirty="0" err="1"/>
              <a:t>einer</a:t>
            </a:r>
            <a:r>
              <a:rPr lang="en-US" dirty="0"/>
              <a:t> </a:t>
            </a:r>
            <a:r>
              <a:rPr lang="en-US" dirty="0" err="1"/>
              <a:t>Zeilennummer</a:t>
            </a:r>
            <a:r>
              <a:rPr lang="en-US" dirty="0"/>
              <a:t> </a:t>
            </a:r>
            <a:r>
              <a:rPr lang="en-US" dirty="0" err="1"/>
              <a:t>eine</a:t>
            </a:r>
            <a:r>
              <a:rPr lang="en-US" dirty="0"/>
              <a:t> </a:t>
            </a:r>
            <a:r>
              <a:rPr lang="en-US" dirty="0" err="1"/>
              <a:t>neue</a:t>
            </a:r>
            <a:r>
              <a:rPr lang="en-US" dirty="0"/>
              <a:t> </a:t>
            </a:r>
            <a:r>
              <a:rPr lang="en-US" dirty="0" err="1"/>
              <a:t>Zeile</a:t>
            </a:r>
            <a:r>
              <a:rPr lang="en-US" dirty="0"/>
              <a:t> in die ACL </a:t>
            </a:r>
            <a:r>
              <a:rPr lang="en-US" dirty="0" err="1"/>
              <a:t>eintragen</a:t>
            </a:r>
            <a:r>
              <a:rPr lang="en-US" dirty="0"/>
              <a:t> </a:t>
            </a:r>
            <a:r>
              <a:rPr lang="en-US" dirty="0" err="1"/>
              <a:t>oder</a:t>
            </a:r>
            <a:r>
              <a:rPr lang="en-US" dirty="0"/>
              <a:t> </a:t>
            </a:r>
            <a:r>
              <a:rPr lang="en-US" dirty="0" err="1"/>
              <a:t>mit</a:t>
            </a:r>
            <a:r>
              <a:rPr lang="en-US" dirty="0"/>
              <a:t> </a:t>
            </a:r>
            <a:r>
              <a:rPr lang="en-US" b="1" dirty="0">
                <a:latin typeface="Consolas" panose="020B0609020204030204" pitchFamily="49" charset="0"/>
              </a:rPr>
              <a:t>no &lt;nr&gt; </a:t>
            </a:r>
            <a:r>
              <a:rPr lang="en-US" dirty="0" err="1"/>
              <a:t>eine</a:t>
            </a:r>
            <a:r>
              <a:rPr lang="en-US" dirty="0"/>
              <a:t> </a:t>
            </a:r>
            <a:r>
              <a:rPr lang="en-US" dirty="0" err="1"/>
              <a:t>Zeile</a:t>
            </a:r>
            <a:r>
              <a:rPr lang="en-US" dirty="0"/>
              <a:t> </a:t>
            </a:r>
            <a:r>
              <a:rPr lang="en-US" dirty="0" err="1"/>
              <a:t>löschen</a:t>
            </a:r>
            <a:r>
              <a:rPr lang="en-US" dirty="0"/>
              <a:t>:</a:t>
            </a:r>
            <a:endParaRPr lang="de-DE" dirty="0"/>
          </a:p>
        </p:txBody>
      </p:sp>
      <p:pic>
        <p:nvPicPr>
          <p:cNvPr id="7" name="Grafik 6">
            <a:extLst>
              <a:ext uri="{FF2B5EF4-FFF2-40B4-BE49-F238E27FC236}">
                <a16:creationId xmlns:a16="http://schemas.microsoft.com/office/drawing/2014/main" id="{3C3C5352-9626-BA28-06FC-BAEED462CABC}"/>
              </a:ext>
            </a:extLst>
          </p:cNvPr>
          <p:cNvPicPr>
            <a:picLocks noChangeAspect="1"/>
          </p:cNvPicPr>
          <p:nvPr/>
        </p:nvPicPr>
        <p:blipFill>
          <a:blip r:embed="rId2"/>
          <a:stretch>
            <a:fillRect/>
          </a:stretch>
        </p:blipFill>
        <p:spPr>
          <a:xfrm>
            <a:off x="1162482" y="1957085"/>
            <a:ext cx="8926602" cy="1261777"/>
          </a:xfrm>
          <a:prstGeom prst="rect">
            <a:avLst/>
          </a:prstGeom>
          <a:ln>
            <a:solidFill>
              <a:schemeClr val="bg1">
                <a:lumMod val="75000"/>
              </a:schemeClr>
            </a:solidFill>
          </a:ln>
        </p:spPr>
      </p:pic>
      <p:pic>
        <p:nvPicPr>
          <p:cNvPr id="9" name="Grafik 8">
            <a:extLst>
              <a:ext uri="{FF2B5EF4-FFF2-40B4-BE49-F238E27FC236}">
                <a16:creationId xmlns:a16="http://schemas.microsoft.com/office/drawing/2014/main" id="{FEC7D163-459B-CE92-3077-430802D3AD30}"/>
              </a:ext>
            </a:extLst>
          </p:cNvPr>
          <p:cNvPicPr>
            <a:picLocks noChangeAspect="1"/>
          </p:cNvPicPr>
          <p:nvPr/>
        </p:nvPicPr>
        <p:blipFill>
          <a:blip r:embed="rId3"/>
          <a:stretch>
            <a:fillRect/>
          </a:stretch>
        </p:blipFill>
        <p:spPr>
          <a:xfrm>
            <a:off x="1162482" y="4413504"/>
            <a:ext cx="9284104" cy="2420672"/>
          </a:xfrm>
          <a:prstGeom prst="rect">
            <a:avLst/>
          </a:prstGeom>
          <a:ln>
            <a:solidFill>
              <a:schemeClr val="bg1">
                <a:lumMod val="75000"/>
              </a:schemeClr>
            </a:solidFill>
          </a:ln>
        </p:spPr>
      </p:pic>
    </p:spTree>
    <p:extLst>
      <p:ext uri="{BB962C8B-B14F-4D97-AF65-F5344CB8AC3E}">
        <p14:creationId xmlns:p14="http://schemas.microsoft.com/office/powerpoint/2010/main" val="10401067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01D1D250-302A-A5E5-5FCD-C3BBA47B9C79}"/>
              </a:ext>
            </a:extLst>
          </p:cNvPr>
          <p:cNvPicPr>
            <a:picLocks noChangeAspect="1"/>
          </p:cNvPicPr>
          <p:nvPr/>
        </p:nvPicPr>
        <p:blipFill>
          <a:blip r:embed="rId2"/>
          <a:stretch>
            <a:fillRect/>
          </a:stretch>
        </p:blipFill>
        <p:spPr>
          <a:xfrm>
            <a:off x="0" y="0"/>
            <a:ext cx="6816176" cy="6816176"/>
          </a:xfrm>
          <a:prstGeom prst="rect">
            <a:avLst/>
          </a:prstGeom>
        </p:spPr>
      </p:pic>
      <p:sp>
        <p:nvSpPr>
          <p:cNvPr id="4" name="Titel 3">
            <a:extLst>
              <a:ext uri="{FF2B5EF4-FFF2-40B4-BE49-F238E27FC236}">
                <a16:creationId xmlns:a16="http://schemas.microsoft.com/office/drawing/2014/main" id="{B04D08A9-CF13-F7AA-A83E-5D6432F8CABE}"/>
              </a:ext>
            </a:extLst>
          </p:cNvPr>
          <p:cNvSpPr>
            <a:spLocks noGrp="1"/>
          </p:cNvSpPr>
          <p:nvPr>
            <p:ph type="ctrTitle"/>
          </p:nvPr>
        </p:nvSpPr>
        <p:spPr>
          <a:xfrm>
            <a:off x="6923312" y="2385690"/>
            <a:ext cx="5053265" cy="1746841"/>
          </a:xfrm>
        </p:spPr>
        <p:txBody>
          <a:bodyPr>
            <a:normAutofit fontScale="90000"/>
          </a:bodyPr>
          <a:lstStyle/>
          <a:p>
            <a:r>
              <a:rPr lang="de-DE" sz="6600" b="1" dirty="0" err="1">
                <a:solidFill>
                  <a:schemeClr val="accent1">
                    <a:lumMod val="75000"/>
                  </a:schemeClr>
                </a:solidFill>
              </a:rPr>
              <a:t>Spanning</a:t>
            </a:r>
            <a:r>
              <a:rPr lang="de-DE" sz="6600" b="1" dirty="0">
                <a:solidFill>
                  <a:schemeClr val="accent1">
                    <a:lumMod val="75000"/>
                  </a:schemeClr>
                </a:solidFill>
              </a:rPr>
              <a:t>-</a:t>
            </a:r>
            <a:r>
              <a:rPr lang="de-DE" sz="6600" b="1" dirty="0" err="1">
                <a:solidFill>
                  <a:schemeClr val="accent1">
                    <a:lumMod val="75000"/>
                  </a:schemeClr>
                </a:solidFill>
              </a:rPr>
              <a:t>Tree</a:t>
            </a:r>
            <a:r>
              <a:rPr lang="de-DE" sz="6600" b="1" dirty="0">
                <a:solidFill>
                  <a:schemeClr val="accent1">
                    <a:lumMod val="75000"/>
                  </a:schemeClr>
                </a:solidFill>
              </a:rPr>
              <a:t>-Protocol (STP)</a:t>
            </a:r>
          </a:p>
        </p:txBody>
      </p:sp>
    </p:spTree>
    <p:extLst>
      <p:ext uri="{BB962C8B-B14F-4D97-AF65-F5344CB8AC3E}">
        <p14:creationId xmlns:p14="http://schemas.microsoft.com/office/powerpoint/2010/main" val="32979611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E444ECAC-A577-47D0-A693-3BE2F3009C3D}"/>
              </a:ext>
            </a:extLst>
          </p:cNvPr>
          <p:cNvPicPr>
            <a:picLocks noChangeAspect="1"/>
          </p:cNvPicPr>
          <p:nvPr/>
        </p:nvPicPr>
        <p:blipFill rotWithShape="1">
          <a:blip r:embed="rId2"/>
          <a:srcRect r="11329"/>
          <a:stretch/>
        </p:blipFill>
        <p:spPr>
          <a:xfrm>
            <a:off x="8347731" y="4091408"/>
            <a:ext cx="3676972" cy="2303171"/>
          </a:xfrm>
          <a:prstGeom prst="rect">
            <a:avLst/>
          </a:prstGeom>
        </p:spPr>
      </p:pic>
      <p:pic>
        <p:nvPicPr>
          <p:cNvPr id="6" name="Grafik 5">
            <a:extLst>
              <a:ext uri="{FF2B5EF4-FFF2-40B4-BE49-F238E27FC236}">
                <a16:creationId xmlns:a16="http://schemas.microsoft.com/office/drawing/2014/main" id="{D50F58B9-B39B-4A46-BC12-836DAA66E86E}"/>
              </a:ext>
            </a:extLst>
          </p:cNvPr>
          <p:cNvPicPr>
            <a:picLocks noChangeAspect="1"/>
          </p:cNvPicPr>
          <p:nvPr/>
        </p:nvPicPr>
        <p:blipFill>
          <a:blip r:embed="rId3"/>
          <a:stretch>
            <a:fillRect/>
          </a:stretch>
        </p:blipFill>
        <p:spPr>
          <a:xfrm>
            <a:off x="8340938" y="1261936"/>
            <a:ext cx="3555345" cy="2472749"/>
          </a:xfrm>
          <a:prstGeom prst="rect">
            <a:avLst/>
          </a:prstGeom>
        </p:spPr>
      </p:pic>
      <p:sp>
        <p:nvSpPr>
          <p:cNvPr id="4" name="Titel 3">
            <a:extLst>
              <a:ext uri="{FF2B5EF4-FFF2-40B4-BE49-F238E27FC236}">
                <a16:creationId xmlns:a16="http://schemas.microsoft.com/office/drawing/2014/main" id="{20D92809-372A-4543-8101-CCF5D9E23ED6}"/>
              </a:ext>
            </a:extLst>
          </p:cNvPr>
          <p:cNvSpPr>
            <a:spLocks noGrp="1"/>
          </p:cNvSpPr>
          <p:nvPr>
            <p:ph type="title"/>
          </p:nvPr>
        </p:nvSpPr>
        <p:spPr>
          <a:xfrm>
            <a:off x="528817" y="358250"/>
            <a:ext cx="10515600" cy="1325563"/>
          </a:xfrm>
        </p:spPr>
        <p:txBody>
          <a:bodyPr/>
          <a:lstStyle/>
          <a:p>
            <a:r>
              <a:rPr lang="de-DE" dirty="0"/>
              <a:t>Das </a:t>
            </a:r>
            <a:r>
              <a:rPr lang="de-DE" dirty="0" err="1"/>
              <a:t>Spanning</a:t>
            </a:r>
            <a:r>
              <a:rPr lang="de-DE" dirty="0"/>
              <a:t> </a:t>
            </a:r>
            <a:r>
              <a:rPr lang="de-DE" dirty="0" err="1"/>
              <a:t>Tree</a:t>
            </a:r>
            <a:r>
              <a:rPr lang="de-DE" dirty="0"/>
              <a:t> Protokoll (STP)</a:t>
            </a:r>
          </a:p>
        </p:txBody>
      </p:sp>
      <p:sp>
        <p:nvSpPr>
          <p:cNvPr id="5" name="Inhaltsplatzhalter 4">
            <a:extLst>
              <a:ext uri="{FF2B5EF4-FFF2-40B4-BE49-F238E27FC236}">
                <a16:creationId xmlns:a16="http://schemas.microsoft.com/office/drawing/2014/main" id="{836E3D4D-8903-4D9C-B0F4-7887D03E0377}"/>
              </a:ext>
            </a:extLst>
          </p:cNvPr>
          <p:cNvSpPr>
            <a:spLocks noGrp="1"/>
          </p:cNvSpPr>
          <p:nvPr>
            <p:ph idx="1"/>
          </p:nvPr>
        </p:nvSpPr>
        <p:spPr>
          <a:xfrm>
            <a:off x="528817" y="1465086"/>
            <a:ext cx="8325852" cy="5252643"/>
          </a:xfrm>
        </p:spPr>
        <p:txBody>
          <a:bodyPr>
            <a:normAutofit fontScale="85000" lnSpcReduction="20000"/>
          </a:bodyPr>
          <a:lstStyle/>
          <a:p>
            <a:r>
              <a:rPr lang="de-DE" dirty="0"/>
              <a:t>Standardisiert nach </a:t>
            </a:r>
            <a:r>
              <a:rPr lang="de-DE" b="1" dirty="0"/>
              <a:t>IEEE 802.1d</a:t>
            </a:r>
            <a:endParaRPr lang="de-DE" dirty="0"/>
          </a:p>
          <a:p>
            <a:r>
              <a:rPr lang="de-DE" dirty="0"/>
              <a:t>Stellt durch deaktivieren von bestimmten Ports sicher, dass zwischen zwei Ethernet-Geräten nur ein Pfad existiert (Vermeidung von Schleifen und "Paketstürmen").</a:t>
            </a:r>
          </a:p>
          <a:p>
            <a:r>
              <a:rPr lang="de-DE" dirty="0"/>
              <a:t>Dadurch sind redundante Netzwerke (mehrere Verbindungen zwischen mehreren Switches) erst möglich!</a:t>
            </a:r>
          </a:p>
          <a:p>
            <a:r>
              <a:rPr lang="de-DE" dirty="0"/>
              <a:t>Das STP wird von den Switches / Bridges in einem Ethernet-Netzwerk verwendet und muss auf allen beteiligten Switches unterstützt werden.</a:t>
            </a:r>
          </a:p>
          <a:p>
            <a:r>
              <a:rPr lang="de-DE" dirty="0"/>
              <a:t>Beteiligte Switche verwenden das </a:t>
            </a:r>
            <a:r>
              <a:rPr lang="de-DE" b="1" dirty="0"/>
              <a:t>Layer 2 </a:t>
            </a:r>
            <a:r>
              <a:rPr lang="de-DE" dirty="0"/>
              <a:t>Multicast-Protokoll BPDU (Bridge Protocol Data Unit) um Mehrfachpfade zu erkennen und entsprechende Switch-Ports zu deaktivieren. </a:t>
            </a:r>
          </a:p>
          <a:p>
            <a:r>
              <a:rPr lang="de-DE" dirty="0"/>
              <a:t>BPDU-Ethernet-Frames werden normalerweise alle 2s gesendet und verursachen eine (kleine) </a:t>
            </a:r>
            <a:r>
              <a:rPr lang="de-DE" dirty="0" err="1"/>
              <a:t>Netzlast</a:t>
            </a:r>
            <a:r>
              <a:rPr lang="de-DE" dirty="0"/>
              <a:t>.</a:t>
            </a:r>
          </a:p>
          <a:p>
            <a:r>
              <a:rPr lang="de-DE" dirty="0"/>
              <a:t>STP im WAN (wenn es auf Ethernet basiert) ist zwar theoretisch möglich, wird aber im Allgemeinen nicht empfohlen.</a:t>
            </a:r>
          </a:p>
        </p:txBody>
      </p:sp>
    </p:spTree>
    <p:extLst>
      <p:ext uri="{BB962C8B-B14F-4D97-AF65-F5344CB8AC3E}">
        <p14:creationId xmlns:p14="http://schemas.microsoft.com/office/powerpoint/2010/main" val="33897580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E6888A9C-65E8-4BEA-AC0A-68B42EBDBC5B}"/>
              </a:ext>
            </a:extLst>
          </p:cNvPr>
          <p:cNvPicPr>
            <a:picLocks noChangeAspect="1"/>
          </p:cNvPicPr>
          <p:nvPr/>
        </p:nvPicPr>
        <p:blipFill>
          <a:blip r:embed="rId2"/>
          <a:stretch>
            <a:fillRect/>
          </a:stretch>
        </p:blipFill>
        <p:spPr>
          <a:xfrm>
            <a:off x="8820866" y="3104721"/>
            <a:ext cx="3371134" cy="2260414"/>
          </a:xfrm>
          <a:prstGeom prst="rect">
            <a:avLst/>
          </a:prstGeom>
        </p:spPr>
      </p:pic>
      <p:sp>
        <p:nvSpPr>
          <p:cNvPr id="2" name="Titel 1">
            <a:extLst>
              <a:ext uri="{FF2B5EF4-FFF2-40B4-BE49-F238E27FC236}">
                <a16:creationId xmlns:a16="http://schemas.microsoft.com/office/drawing/2014/main" id="{AB88AEB1-7F85-4DCD-8BB1-550F8505CA77}"/>
              </a:ext>
            </a:extLst>
          </p:cNvPr>
          <p:cNvSpPr>
            <a:spLocks noGrp="1"/>
          </p:cNvSpPr>
          <p:nvPr>
            <p:ph type="title"/>
          </p:nvPr>
        </p:nvSpPr>
        <p:spPr/>
        <p:txBody>
          <a:bodyPr/>
          <a:lstStyle/>
          <a:p>
            <a:r>
              <a:rPr lang="de-DE"/>
              <a:t>Funktionsweise Spanning Tree Protocol (STP)</a:t>
            </a:r>
          </a:p>
        </p:txBody>
      </p:sp>
      <p:sp>
        <p:nvSpPr>
          <p:cNvPr id="3" name="Inhaltsplatzhalter 2">
            <a:extLst>
              <a:ext uri="{FF2B5EF4-FFF2-40B4-BE49-F238E27FC236}">
                <a16:creationId xmlns:a16="http://schemas.microsoft.com/office/drawing/2014/main" id="{6E64C2EF-79FC-46F0-9CCA-2CE79C990917}"/>
              </a:ext>
            </a:extLst>
          </p:cNvPr>
          <p:cNvSpPr>
            <a:spLocks noGrp="1"/>
          </p:cNvSpPr>
          <p:nvPr>
            <p:ph idx="1"/>
          </p:nvPr>
        </p:nvSpPr>
        <p:spPr>
          <a:xfrm>
            <a:off x="637129" y="1539732"/>
            <a:ext cx="8664999" cy="5114739"/>
          </a:xfrm>
        </p:spPr>
        <p:txBody>
          <a:bodyPr>
            <a:normAutofit fontScale="70000" lnSpcReduction="20000"/>
          </a:bodyPr>
          <a:lstStyle/>
          <a:p>
            <a:r>
              <a:rPr lang="de-DE" dirty="0"/>
              <a:t>Die beteiligten Switche ermitteln / ernennen eine "Root Bridge", welche dann die Steuerung der anderen Switche / Pfade übernimmt.</a:t>
            </a:r>
          </a:p>
          <a:p>
            <a:r>
              <a:rPr lang="de-DE" dirty="0"/>
              <a:t>Um die Root-Bridge zu ermitteln, kann den Switchen eine sogenannte "</a:t>
            </a:r>
            <a:r>
              <a:rPr lang="de-DE" dirty="0" err="1"/>
              <a:t>Priority</a:t>
            </a:r>
            <a:r>
              <a:rPr lang="de-DE" dirty="0"/>
              <a:t>" zugewiesen werden (ansonsten wird der Default-Wert 32768 verwendet) Der Switch mit der besten Priorität (kleinster Wert) wird "Root Bridge". Bei gleichen Prioritäten entscheidet die kleinste MAC-Adresse.</a:t>
            </a:r>
          </a:p>
          <a:p>
            <a:r>
              <a:rPr lang="de-DE" dirty="0"/>
              <a:t>Die Root-Bridge sammelt dann Informationen über das Netzwerk und verwaltet alle beteiligten Switche bzw. ihre Ports.</a:t>
            </a:r>
          </a:p>
          <a:p>
            <a:r>
              <a:rPr lang="de-DE" dirty="0"/>
              <a:t>Unterschiedliche Pfade bekommen einen "</a:t>
            </a:r>
            <a:r>
              <a:rPr lang="de-DE" dirty="0" err="1"/>
              <a:t>Cost</a:t>
            </a:r>
            <a:r>
              <a:rPr lang="de-DE" dirty="0"/>
              <a:t>-Wert" (Kosten) zugewiesen (je nach Switch sind diese auch manuell zuweisbar), je geringer die Bandbreite des Pfades (anhand des Port-Speeds), so höher die Kosten. Bei gleicher Bandbreite mehrerer Pfade entscheidet wieder die MAC-Adresse über die Kosten.</a:t>
            </a:r>
          </a:p>
          <a:p>
            <a:r>
              <a:rPr lang="de-DE" dirty="0"/>
              <a:t>Auch eine manuelle Kostenzuweisung ist möglich.</a:t>
            </a:r>
          </a:p>
          <a:p>
            <a:r>
              <a:rPr lang="de-DE" dirty="0"/>
              <a:t>Mehrfachpfade mit höheren Kosten werden deaktiviert und erst bei Ausfall einer Strecke reaktiviert.</a:t>
            </a:r>
          </a:p>
          <a:p>
            <a:r>
              <a:rPr lang="de-DE" dirty="0"/>
              <a:t>Das Standard STP-Protokoll wird von Cisco auch PVST (Per VLAN </a:t>
            </a:r>
            <a:r>
              <a:rPr lang="de-DE" dirty="0" err="1"/>
              <a:t>Spanning</a:t>
            </a:r>
            <a:r>
              <a:rPr lang="de-DE" dirty="0"/>
              <a:t> </a:t>
            </a:r>
            <a:r>
              <a:rPr lang="de-DE" dirty="0" err="1"/>
              <a:t>Tree</a:t>
            </a:r>
            <a:r>
              <a:rPr lang="de-DE" dirty="0"/>
              <a:t>) genannt</a:t>
            </a:r>
          </a:p>
          <a:p>
            <a:r>
              <a:rPr lang="de-DE" dirty="0"/>
              <a:t>RSTP (Rapid </a:t>
            </a:r>
            <a:r>
              <a:rPr lang="de-DE" dirty="0" err="1"/>
              <a:t>Spanning</a:t>
            </a:r>
            <a:r>
              <a:rPr lang="de-DE" dirty="0"/>
              <a:t> </a:t>
            </a:r>
            <a:r>
              <a:rPr lang="de-DE" dirty="0" err="1"/>
              <a:t>Tree</a:t>
            </a:r>
            <a:r>
              <a:rPr lang="de-DE" dirty="0"/>
              <a:t>) neuere Variante von STP mit sehr kurzer Recovery-Time (&lt;1s), die Recovery-Time von STP beträgt ca. 30s</a:t>
            </a:r>
          </a:p>
        </p:txBody>
      </p:sp>
      <p:sp>
        <p:nvSpPr>
          <p:cNvPr id="4" name="AutoShape 2" descr="Netzwerktechnik | STP - Spanning Tree Protokoll">
            <a:extLst>
              <a:ext uri="{FF2B5EF4-FFF2-40B4-BE49-F238E27FC236}">
                <a16:creationId xmlns:a16="http://schemas.microsoft.com/office/drawing/2014/main" id="{F3E9297F-C2E7-4AED-B2CE-7E0DFDE6569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Tree>
    <p:extLst>
      <p:ext uri="{BB962C8B-B14F-4D97-AF65-F5344CB8AC3E}">
        <p14:creationId xmlns:p14="http://schemas.microsoft.com/office/powerpoint/2010/main" val="6264047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E6CD5C-3886-438A-BC9C-1B0CAC4C0EDE}"/>
              </a:ext>
            </a:extLst>
          </p:cNvPr>
          <p:cNvSpPr>
            <a:spLocks noGrp="1"/>
          </p:cNvSpPr>
          <p:nvPr>
            <p:ph type="title"/>
          </p:nvPr>
        </p:nvSpPr>
        <p:spPr/>
        <p:txBody>
          <a:bodyPr>
            <a:normAutofit/>
          </a:bodyPr>
          <a:lstStyle/>
          <a:p>
            <a:r>
              <a:rPr lang="de-DE" sz="4000" dirty="0"/>
              <a:t>"Kosten" und Varianten des Spanning-Tree-Protokolls</a:t>
            </a:r>
          </a:p>
        </p:txBody>
      </p:sp>
      <p:pic>
        <p:nvPicPr>
          <p:cNvPr id="7" name="Grafik 6">
            <a:extLst>
              <a:ext uri="{FF2B5EF4-FFF2-40B4-BE49-F238E27FC236}">
                <a16:creationId xmlns:a16="http://schemas.microsoft.com/office/drawing/2014/main" id="{429285BA-E83F-7217-2833-3E343DE11623}"/>
              </a:ext>
            </a:extLst>
          </p:cNvPr>
          <p:cNvPicPr>
            <a:picLocks noChangeAspect="1"/>
          </p:cNvPicPr>
          <p:nvPr/>
        </p:nvPicPr>
        <p:blipFill rotWithShape="1">
          <a:blip r:embed="rId2"/>
          <a:srcRect l="860" t="51380" b="10761"/>
          <a:stretch/>
        </p:blipFill>
        <p:spPr>
          <a:xfrm>
            <a:off x="914400" y="4372620"/>
            <a:ext cx="8786628" cy="2097506"/>
          </a:xfrm>
          <a:prstGeom prst="rect">
            <a:avLst/>
          </a:prstGeom>
        </p:spPr>
      </p:pic>
      <p:graphicFrame>
        <p:nvGraphicFramePr>
          <p:cNvPr id="4" name="Tabelle 4">
            <a:extLst>
              <a:ext uri="{FF2B5EF4-FFF2-40B4-BE49-F238E27FC236}">
                <a16:creationId xmlns:a16="http://schemas.microsoft.com/office/drawing/2014/main" id="{77D81B7A-54E3-4AAD-A185-7C582B457078}"/>
              </a:ext>
            </a:extLst>
          </p:cNvPr>
          <p:cNvGraphicFramePr>
            <a:graphicFrameLocks noGrp="1"/>
          </p:cNvGraphicFramePr>
          <p:nvPr>
            <p:extLst>
              <p:ext uri="{D42A27DB-BD31-4B8C-83A1-F6EECF244321}">
                <p14:modId xmlns:p14="http://schemas.microsoft.com/office/powerpoint/2010/main" val="3880605353"/>
              </p:ext>
            </p:extLst>
          </p:nvPr>
        </p:nvGraphicFramePr>
        <p:xfrm>
          <a:off x="996902" y="1809369"/>
          <a:ext cx="3719477" cy="1978855"/>
        </p:xfrm>
        <a:graphic>
          <a:graphicData uri="http://schemas.openxmlformats.org/drawingml/2006/table">
            <a:tbl>
              <a:tblPr firstRow="1" bandRow="1">
                <a:tableStyleId>{5C22544A-7EE6-4342-B048-85BDC9FD1C3A}</a:tableStyleId>
              </a:tblPr>
              <a:tblGrid>
                <a:gridCol w="1574418">
                  <a:extLst>
                    <a:ext uri="{9D8B030D-6E8A-4147-A177-3AD203B41FA5}">
                      <a16:colId xmlns:a16="http://schemas.microsoft.com/office/drawing/2014/main" val="63923885"/>
                    </a:ext>
                  </a:extLst>
                </a:gridCol>
                <a:gridCol w="2145059">
                  <a:extLst>
                    <a:ext uri="{9D8B030D-6E8A-4147-A177-3AD203B41FA5}">
                      <a16:colId xmlns:a16="http://schemas.microsoft.com/office/drawing/2014/main" val="99278075"/>
                    </a:ext>
                  </a:extLst>
                </a:gridCol>
              </a:tblGrid>
              <a:tr h="395771">
                <a:tc>
                  <a:txBody>
                    <a:bodyPr/>
                    <a:lstStyle/>
                    <a:p>
                      <a:pPr algn="ctr"/>
                      <a:r>
                        <a:rPr lang="de-DE" dirty="0"/>
                        <a:t>Link-Speed</a:t>
                      </a:r>
                    </a:p>
                  </a:txBody>
                  <a:tcPr/>
                </a:tc>
                <a:tc>
                  <a:txBody>
                    <a:bodyPr/>
                    <a:lstStyle/>
                    <a:p>
                      <a:pPr algn="ctr"/>
                      <a:r>
                        <a:rPr lang="de-DE" dirty="0"/>
                        <a:t>Default </a:t>
                      </a:r>
                      <a:r>
                        <a:rPr lang="de-DE" dirty="0" err="1"/>
                        <a:t>Cost</a:t>
                      </a:r>
                      <a:r>
                        <a:rPr lang="de-DE" dirty="0"/>
                        <a:t>-Value</a:t>
                      </a:r>
                    </a:p>
                  </a:txBody>
                  <a:tcPr/>
                </a:tc>
                <a:extLst>
                  <a:ext uri="{0D108BD9-81ED-4DB2-BD59-A6C34878D82A}">
                    <a16:rowId xmlns:a16="http://schemas.microsoft.com/office/drawing/2014/main" val="1877324921"/>
                  </a:ext>
                </a:extLst>
              </a:tr>
              <a:tr h="395771">
                <a:tc>
                  <a:txBody>
                    <a:bodyPr/>
                    <a:lstStyle/>
                    <a:p>
                      <a:pPr algn="ctr"/>
                      <a:r>
                        <a:rPr lang="de-DE" dirty="0"/>
                        <a:t>10 G</a:t>
                      </a:r>
                    </a:p>
                  </a:txBody>
                  <a:tcPr/>
                </a:tc>
                <a:tc>
                  <a:txBody>
                    <a:bodyPr/>
                    <a:lstStyle/>
                    <a:p>
                      <a:pPr algn="ctr"/>
                      <a:r>
                        <a:rPr lang="de-DE" dirty="0"/>
                        <a:t>2</a:t>
                      </a:r>
                    </a:p>
                  </a:txBody>
                  <a:tcPr/>
                </a:tc>
                <a:extLst>
                  <a:ext uri="{0D108BD9-81ED-4DB2-BD59-A6C34878D82A}">
                    <a16:rowId xmlns:a16="http://schemas.microsoft.com/office/drawing/2014/main" val="67589448"/>
                  </a:ext>
                </a:extLst>
              </a:tr>
              <a:tr h="395771">
                <a:tc>
                  <a:txBody>
                    <a:bodyPr/>
                    <a:lstStyle/>
                    <a:p>
                      <a:pPr algn="ctr"/>
                      <a:r>
                        <a:rPr lang="de-DE" dirty="0"/>
                        <a:t>1 G</a:t>
                      </a:r>
                    </a:p>
                  </a:txBody>
                  <a:tcPr/>
                </a:tc>
                <a:tc>
                  <a:txBody>
                    <a:bodyPr/>
                    <a:lstStyle/>
                    <a:p>
                      <a:pPr algn="ctr"/>
                      <a:r>
                        <a:rPr lang="de-DE" dirty="0"/>
                        <a:t>4</a:t>
                      </a:r>
                    </a:p>
                  </a:txBody>
                  <a:tcPr/>
                </a:tc>
                <a:extLst>
                  <a:ext uri="{0D108BD9-81ED-4DB2-BD59-A6C34878D82A}">
                    <a16:rowId xmlns:a16="http://schemas.microsoft.com/office/drawing/2014/main" val="402176060"/>
                  </a:ext>
                </a:extLst>
              </a:tr>
              <a:tr h="395771">
                <a:tc>
                  <a:txBody>
                    <a:bodyPr/>
                    <a:lstStyle/>
                    <a:p>
                      <a:pPr algn="ctr"/>
                      <a:r>
                        <a:rPr lang="de-DE" dirty="0"/>
                        <a:t>100 M</a:t>
                      </a:r>
                    </a:p>
                  </a:txBody>
                  <a:tcPr/>
                </a:tc>
                <a:tc>
                  <a:txBody>
                    <a:bodyPr/>
                    <a:lstStyle/>
                    <a:p>
                      <a:pPr algn="ctr"/>
                      <a:r>
                        <a:rPr lang="de-DE" dirty="0"/>
                        <a:t>19</a:t>
                      </a:r>
                    </a:p>
                  </a:txBody>
                  <a:tcPr/>
                </a:tc>
                <a:extLst>
                  <a:ext uri="{0D108BD9-81ED-4DB2-BD59-A6C34878D82A}">
                    <a16:rowId xmlns:a16="http://schemas.microsoft.com/office/drawing/2014/main" val="629069345"/>
                  </a:ext>
                </a:extLst>
              </a:tr>
              <a:tr h="395771">
                <a:tc>
                  <a:txBody>
                    <a:bodyPr/>
                    <a:lstStyle/>
                    <a:p>
                      <a:pPr algn="ctr"/>
                      <a:r>
                        <a:rPr lang="de-DE" dirty="0"/>
                        <a:t>10 M</a:t>
                      </a:r>
                    </a:p>
                  </a:txBody>
                  <a:tcPr/>
                </a:tc>
                <a:tc>
                  <a:txBody>
                    <a:bodyPr/>
                    <a:lstStyle/>
                    <a:p>
                      <a:pPr algn="ctr"/>
                      <a:r>
                        <a:rPr lang="de-DE" dirty="0"/>
                        <a:t>100</a:t>
                      </a:r>
                    </a:p>
                  </a:txBody>
                  <a:tcPr/>
                </a:tc>
                <a:extLst>
                  <a:ext uri="{0D108BD9-81ED-4DB2-BD59-A6C34878D82A}">
                    <a16:rowId xmlns:a16="http://schemas.microsoft.com/office/drawing/2014/main" val="2554424233"/>
                  </a:ext>
                </a:extLst>
              </a:tr>
            </a:tbl>
          </a:graphicData>
        </a:graphic>
      </p:graphicFrame>
      <p:sp>
        <p:nvSpPr>
          <p:cNvPr id="5" name="Textfeld 4">
            <a:extLst>
              <a:ext uri="{FF2B5EF4-FFF2-40B4-BE49-F238E27FC236}">
                <a16:creationId xmlns:a16="http://schemas.microsoft.com/office/drawing/2014/main" id="{0FC592DC-E55D-E68A-027A-55FEAAC1513F}"/>
              </a:ext>
            </a:extLst>
          </p:cNvPr>
          <p:cNvSpPr txBox="1"/>
          <p:nvPr/>
        </p:nvSpPr>
        <p:spPr>
          <a:xfrm>
            <a:off x="6018677" y="2287631"/>
            <a:ext cx="5528373" cy="923330"/>
          </a:xfrm>
          <a:prstGeom prst="rect">
            <a:avLst/>
          </a:prstGeom>
          <a:noFill/>
        </p:spPr>
        <p:txBody>
          <a:bodyPr wrap="none" rtlCol="0">
            <a:spAutoFit/>
          </a:bodyPr>
          <a:lstStyle/>
          <a:p>
            <a:r>
              <a:rPr lang="de-DE" dirty="0"/>
              <a:t>Netzwerk-Links mit höherer Geschwindigkeit haben eine </a:t>
            </a:r>
          </a:p>
          <a:p>
            <a:r>
              <a:rPr lang="de-DE" dirty="0"/>
              <a:t>Geringere "</a:t>
            </a:r>
            <a:r>
              <a:rPr lang="de-DE" dirty="0" err="1"/>
              <a:t>Cost</a:t>
            </a:r>
            <a:r>
              <a:rPr lang="de-DE" dirty="0"/>
              <a:t> Value" haben, damit sie bei mehreren </a:t>
            </a:r>
          </a:p>
          <a:p>
            <a:r>
              <a:rPr lang="de-DE" dirty="0"/>
              <a:t>möglichen Verbindungswegen bevorzugt werden!</a:t>
            </a:r>
          </a:p>
        </p:txBody>
      </p:sp>
      <p:sp>
        <p:nvSpPr>
          <p:cNvPr id="6" name="Pfeil: nach rechts 5">
            <a:extLst>
              <a:ext uri="{FF2B5EF4-FFF2-40B4-BE49-F238E27FC236}">
                <a16:creationId xmlns:a16="http://schemas.microsoft.com/office/drawing/2014/main" id="{AE07F9CD-D1CA-B5C4-E57C-6B71D8FD7CFE}"/>
              </a:ext>
            </a:extLst>
          </p:cNvPr>
          <p:cNvSpPr/>
          <p:nvPr/>
        </p:nvSpPr>
        <p:spPr>
          <a:xfrm>
            <a:off x="4949952" y="2420112"/>
            <a:ext cx="835152" cy="65836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2948925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panning Tree Protokoll: Einfach erklärt | ProSec">
            <a:extLst>
              <a:ext uri="{FF2B5EF4-FFF2-40B4-BE49-F238E27FC236}">
                <a16:creationId xmlns:a16="http://schemas.microsoft.com/office/drawing/2014/main" id="{2C08D241-31F3-D778-5B04-83EB0C3C3A1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280" t="4192" r="3664" b="5738"/>
          <a:stretch/>
        </p:blipFill>
        <p:spPr bwMode="auto">
          <a:xfrm>
            <a:off x="7844246" y="1332411"/>
            <a:ext cx="4049485" cy="3102430"/>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D5611598-359D-3F7B-638B-48F60B56B30C}"/>
              </a:ext>
            </a:extLst>
          </p:cNvPr>
          <p:cNvSpPr>
            <a:spLocks noGrp="1"/>
          </p:cNvSpPr>
          <p:nvPr>
            <p:ph type="title"/>
          </p:nvPr>
        </p:nvSpPr>
        <p:spPr/>
        <p:txBody>
          <a:bodyPr/>
          <a:lstStyle/>
          <a:p>
            <a:r>
              <a:rPr lang="de-DE" dirty="0"/>
              <a:t>Ablauf des Spanning-Tree-Protocol</a:t>
            </a:r>
          </a:p>
        </p:txBody>
      </p:sp>
      <p:sp>
        <p:nvSpPr>
          <p:cNvPr id="3" name="Inhaltsplatzhalter 2">
            <a:extLst>
              <a:ext uri="{FF2B5EF4-FFF2-40B4-BE49-F238E27FC236}">
                <a16:creationId xmlns:a16="http://schemas.microsoft.com/office/drawing/2014/main" id="{2033AACE-3F9A-28C2-1300-CF93795DBBD5}"/>
              </a:ext>
            </a:extLst>
          </p:cNvPr>
          <p:cNvSpPr>
            <a:spLocks noGrp="1"/>
          </p:cNvSpPr>
          <p:nvPr>
            <p:ph idx="1"/>
          </p:nvPr>
        </p:nvSpPr>
        <p:spPr>
          <a:xfrm>
            <a:off x="838199" y="1505666"/>
            <a:ext cx="6930763" cy="5259519"/>
          </a:xfrm>
        </p:spPr>
        <p:txBody>
          <a:bodyPr>
            <a:normAutofit fontScale="62500" lnSpcReduction="20000"/>
          </a:bodyPr>
          <a:lstStyle/>
          <a:p>
            <a:r>
              <a:rPr lang="de-DE" dirty="0"/>
              <a:t>Switche fahren hoch und blockieren zunächst alle Ports für normalen Datenverkehr.</a:t>
            </a:r>
          </a:p>
          <a:p>
            <a:r>
              <a:rPr lang="de-DE" dirty="0"/>
              <a:t>Jeder Switch sendet BPDUs mit seiner eigenen </a:t>
            </a:r>
            <a:r>
              <a:rPr lang="de-DE" dirty="0" err="1"/>
              <a:t>Priority</a:t>
            </a:r>
            <a:r>
              <a:rPr lang="de-DE" dirty="0"/>
              <a:t> und MAC-Adresse.</a:t>
            </a:r>
          </a:p>
          <a:p>
            <a:r>
              <a:rPr lang="de-DE" dirty="0"/>
              <a:t>Switch mit der kleinsten </a:t>
            </a:r>
            <a:r>
              <a:rPr lang="de-DE" dirty="0" err="1"/>
              <a:t>Priority</a:t>
            </a:r>
            <a:r>
              <a:rPr lang="de-DE" dirty="0"/>
              <a:t> / MAC (hier Switch1) wird zur Root-Bridge ernannt.</a:t>
            </a:r>
          </a:p>
          <a:p>
            <a:r>
              <a:rPr lang="de-DE" dirty="0"/>
              <a:t>Jede Bridge ermittelt die Kosten Ihrer Pfade zur Root-Bridge und übermittelt diese, aktiviert nur den Port bzw. Interface mit den kleinsten Kosten.</a:t>
            </a:r>
          </a:p>
          <a:p>
            <a:r>
              <a:rPr lang="de-DE" dirty="0"/>
              <a:t>Bei gleichen Kosten vermeidet die Root-Bridge eigene Ports zu blockieren.</a:t>
            </a:r>
          </a:p>
          <a:p>
            <a:r>
              <a:rPr lang="de-DE" dirty="0"/>
              <a:t>Die Root-Bridge sorgt mittels entsprechender BPDU-Konfigurations-Frames dafür, dass aus dem Ring / Kreis / Maschennetzwerk ein baumförmiges ("</a:t>
            </a:r>
            <a:r>
              <a:rPr lang="de-DE" dirty="0" err="1"/>
              <a:t>Tree</a:t>
            </a:r>
            <a:r>
              <a:rPr lang="de-DE" dirty="0"/>
              <a:t>") Netz wird.</a:t>
            </a:r>
          </a:p>
          <a:p>
            <a:r>
              <a:rPr lang="de-DE" dirty="0"/>
              <a:t>In der Zwischenzeit (ca. 30s) durchlaufen die Ports aller Switche den Status "Listening" und "Learning", bevor sie nach ca. 30s in den "</a:t>
            </a:r>
            <a:r>
              <a:rPr lang="de-DE" dirty="0" err="1"/>
              <a:t>Forwarding</a:t>
            </a:r>
            <a:r>
              <a:rPr lang="de-DE" dirty="0"/>
              <a:t>/</a:t>
            </a:r>
            <a:r>
              <a:rPr lang="de-DE" dirty="0" err="1"/>
              <a:t>Designated</a:t>
            </a:r>
            <a:r>
              <a:rPr lang="de-DE" dirty="0"/>
              <a:t>" Status wechseln oder geblockt bleiben (Recovery-Time)</a:t>
            </a:r>
          </a:p>
          <a:p>
            <a:r>
              <a:rPr lang="de-DE" dirty="0"/>
              <a:t>Auch nachträglich gesteckte Ports durchlaufen diese 30s-Phase.</a:t>
            </a:r>
          </a:p>
        </p:txBody>
      </p:sp>
    </p:spTree>
    <p:extLst>
      <p:ext uri="{BB962C8B-B14F-4D97-AF65-F5344CB8AC3E}">
        <p14:creationId xmlns:p14="http://schemas.microsoft.com/office/powerpoint/2010/main" val="4742532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1B0B72A-1670-3F62-BC68-79E3DB832612}"/>
              </a:ext>
            </a:extLst>
          </p:cNvPr>
          <p:cNvSpPr>
            <a:spLocks noGrp="1"/>
          </p:cNvSpPr>
          <p:nvPr>
            <p:ph type="title"/>
          </p:nvPr>
        </p:nvSpPr>
        <p:spPr/>
        <p:txBody>
          <a:bodyPr/>
          <a:lstStyle/>
          <a:p>
            <a:r>
              <a:rPr lang="de-DE" dirty="0"/>
              <a:t>STP-Konfiguration Cisco Switche 2xxx / 3xxx</a:t>
            </a:r>
          </a:p>
        </p:txBody>
      </p:sp>
      <p:sp>
        <p:nvSpPr>
          <p:cNvPr id="3" name="Inhaltsplatzhalter 2">
            <a:extLst>
              <a:ext uri="{FF2B5EF4-FFF2-40B4-BE49-F238E27FC236}">
                <a16:creationId xmlns:a16="http://schemas.microsoft.com/office/drawing/2014/main" id="{495EAF5C-497C-2657-CC5B-4BC196307ABD}"/>
              </a:ext>
            </a:extLst>
          </p:cNvPr>
          <p:cNvSpPr>
            <a:spLocks noGrp="1"/>
          </p:cNvSpPr>
          <p:nvPr>
            <p:ph idx="1"/>
          </p:nvPr>
        </p:nvSpPr>
        <p:spPr>
          <a:xfrm>
            <a:off x="146050" y="1825625"/>
            <a:ext cx="11885529" cy="4351338"/>
          </a:xfrm>
        </p:spPr>
        <p:txBody>
          <a:bodyPr>
            <a:noAutofit/>
          </a:bodyPr>
          <a:lstStyle/>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 </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terminal  			</a:t>
            </a:r>
            <a:r>
              <a:rPr lang="de-DE" sz="2000" dirty="0"/>
              <a:t>(wechselt in den </a:t>
            </a:r>
            <a:r>
              <a:rPr lang="de-DE" sz="2000" dirty="0" err="1"/>
              <a:t>Config</a:t>
            </a:r>
            <a:r>
              <a:rPr lang="de-DE" sz="2000" dirty="0"/>
              <a:t>-Modus)</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no</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a:t>
            </a:r>
            <a:r>
              <a:rPr lang="de-DE" sz="2000" dirty="0"/>
              <a:t>(STP komplett abschalten)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mode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pvst</a:t>
            </a:r>
            <a:r>
              <a:rPr lang="de-DE" sz="2000" dirty="0"/>
              <a:t> 	(Standard-STP mit PVST aktivieren, Default-Wert)</a:t>
            </a:r>
            <a:br>
              <a:rPr lang="de-DE" sz="2000" dirty="0"/>
            </a:b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mode</a:t>
            </a:r>
            <a:r>
              <a:rPr lang="de-DE" sz="2000" b="1" dirty="0">
                <a:latin typeface="Courier New" panose="02070309020205020404" pitchFamily="49" charset="0"/>
                <a:cs typeface="Courier New" panose="02070309020205020404" pitchFamily="49" charset="0"/>
              </a:rPr>
              <a:t> rapid-</a:t>
            </a:r>
            <a:r>
              <a:rPr lang="de-DE" sz="2000" b="1" dirty="0" err="1">
                <a:latin typeface="Courier New" panose="02070309020205020404" pitchFamily="49" charset="0"/>
                <a:cs typeface="Courier New" panose="02070309020205020404" pitchFamily="49" charset="0"/>
              </a:rPr>
              <a:t>pvst</a:t>
            </a:r>
            <a:r>
              <a:rPr lang="de-DE" sz="2000" b="1" dirty="0">
                <a:latin typeface="Courier New" panose="02070309020205020404" pitchFamily="49" charset="0"/>
                <a:cs typeface="Courier New" panose="02070309020205020404" pitchFamily="49" charset="0"/>
              </a:rPr>
              <a:t>	</a:t>
            </a:r>
            <a:r>
              <a:rPr lang="de-DE" sz="2000" dirty="0"/>
              <a:t>(Rapid-STP aktivieren)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a:t>
            </a:r>
            <a:r>
              <a:rPr lang="de-DE" sz="2000" b="1" dirty="0" err="1">
                <a:latin typeface="Courier New" panose="02070309020205020404" pitchFamily="49" charset="0"/>
                <a:cs typeface="Courier New" panose="02070309020205020404" pitchFamily="49" charset="0"/>
              </a:rPr>
              <a:t>priority</a:t>
            </a:r>
            <a:r>
              <a:rPr lang="de-DE" sz="2000" b="1" dirty="0">
                <a:latin typeface="Courier New" panose="02070309020205020404" pitchFamily="49" charset="0"/>
                <a:cs typeface="Courier New" panose="02070309020205020404" pitchFamily="49" charset="0"/>
              </a:rPr>
              <a:t> &lt;0…61440&gt; </a:t>
            </a:r>
            <a:r>
              <a:rPr lang="de-DE" sz="2000" dirty="0"/>
              <a:t>(</a:t>
            </a:r>
            <a:r>
              <a:rPr lang="de-DE" sz="2000" dirty="0" err="1"/>
              <a:t>Priority</a:t>
            </a:r>
            <a:r>
              <a:rPr lang="de-DE" sz="2000" dirty="0"/>
              <a:t> setzen, Default 32768)</a:t>
            </a:r>
            <a:br>
              <a:rPr lang="de-DE" sz="2000" dirty="0"/>
            </a:b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root </a:t>
            </a:r>
            <a:r>
              <a:rPr lang="de-DE" sz="2000" b="1" dirty="0" err="1">
                <a:latin typeface="Courier New" panose="02070309020205020404" pitchFamily="49" charset="0"/>
                <a:cs typeface="Courier New" panose="02070309020205020404" pitchFamily="49" charset="0"/>
              </a:rPr>
              <a:t>primary</a:t>
            </a:r>
            <a:r>
              <a:rPr lang="de-DE" sz="2000" b="1" dirty="0">
                <a:latin typeface="Courier New" panose="02070309020205020404" pitchFamily="49" charset="0"/>
                <a:cs typeface="Courier New" panose="02070309020205020404" pitchFamily="49" charset="0"/>
              </a:rPr>
              <a:t> 	</a:t>
            </a:r>
            <a:r>
              <a:rPr lang="de-DE" sz="2000" dirty="0"/>
              <a:t>(Switch zur Root-Bridge machen)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interface fa0/1  		</a:t>
            </a:r>
            <a:r>
              <a:rPr lang="de-DE" sz="2000" dirty="0"/>
              <a:t>(Einen bestimmten Port auswählen)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config-if</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cost</a:t>
            </a:r>
            <a:r>
              <a:rPr lang="de-DE" sz="2000" b="1" dirty="0">
                <a:latin typeface="Courier New" panose="02070309020205020404" pitchFamily="49" charset="0"/>
                <a:cs typeface="Courier New" panose="02070309020205020404" pitchFamily="49" charset="0"/>
              </a:rPr>
              <a:t> 10 	</a:t>
            </a:r>
            <a:r>
              <a:rPr lang="de-DE" sz="2000" dirty="0"/>
              <a:t>(Dem Link an diesem Port Kosten zuweisen)</a:t>
            </a:r>
          </a:p>
          <a:p>
            <a:pPr marL="514350" indent="-514350">
              <a:buFont typeface="+mj-lt"/>
              <a:buAutoNum type="arabicPeriod"/>
            </a:pPr>
            <a:r>
              <a:rPr lang="de-DE" sz="2000" b="1" dirty="0" err="1">
                <a:latin typeface="Courier New" panose="02070309020205020404" pitchFamily="49" charset="0"/>
                <a:cs typeface="Courier New" panose="02070309020205020404" pitchFamily="49" charset="0"/>
              </a:rPr>
              <a:t>exit</a:t>
            </a:r>
            <a:r>
              <a:rPr lang="de-DE" sz="2000" dirty="0"/>
              <a:t>				(zurück in den </a:t>
            </a:r>
            <a:r>
              <a:rPr lang="de-DE" sz="2000" dirty="0" err="1"/>
              <a:t>Enable</a:t>
            </a:r>
            <a:r>
              <a:rPr lang="de-DE" sz="2000" dirty="0"/>
              <a:t>-Mode)</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S1#show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dirty="0"/>
              <a:t>(STP-Bericht für diesen Switch)</a:t>
            </a:r>
          </a:p>
          <a:p>
            <a:endParaRPr lang="de-DE" sz="2000" dirty="0"/>
          </a:p>
        </p:txBody>
      </p:sp>
    </p:spTree>
    <p:extLst>
      <p:ext uri="{BB962C8B-B14F-4D97-AF65-F5344CB8AC3E}">
        <p14:creationId xmlns:p14="http://schemas.microsoft.com/office/powerpoint/2010/main" val="708443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D53949-451C-037C-9453-77202484C804}"/>
              </a:ext>
            </a:extLst>
          </p:cNvPr>
          <p:cNvSpPr>
            <a:spLocks noGrp="1"/>
          </p:cNvSpPr>
          <p:nvPr>
            <p:ph type="title"/>
          </p:nvPr>
        </p:nvSpPr>
        <p:spPr/>
        <p:txBody>
          <a:bodyPr/>
          <a:lstStyle/>
          <a:p>
            <a:r>
              <a:rPr lang="de-DE" dirty="0"/>
              <a:t>Verbindungsmöglichkeiten zum Konfigurieren</a:t>
            </a:r>
          </a:p>
        </p:txBody>
      </p:sp>
      <p:sp>
        <p:nvSpPr>
          <p:cNvPr id="3" name="Inhaltsplatzhalter 2">
            <a:extLst>
              <a:ext uri="{FF2B5EF4-FFF2-40B4-BE49-F238E27FC236}">
                <a16:creationId xmlns:a16="http://schemas.microsoft.com/office/drawing/2014/main" id="{8B0487AE-682A-A60F-3277-423E85D2984D}"/>
              </a:ext>
            </a:extLst>
          </p:cNvPr>
          <p:cNvSpPr>
            <a:spLocks noGrp="1"/>
          </p:cNvSpPr>
          <p:nvPr>
            <p:ph idx="1"/>
          </p:nvPr>
        </p:nvSpPr>
        <p:spPr>
          <a:xfrm>
            <a:off x="838200" y="1609344"/>
            <a:ext cx="9572172" cy="5112131"/>
          </a:xfrm>
        </p:spPr>
        <p:txBody>
          <a:bodyPr>
            <a:normAutofit fontScale="85000" lnSpcReduction="20000"/>
          </a:bodyPr>
          <a:lstStyle/>
          <a:p>
            <a:r>
              <a:rPr lang="de-DE" dirty="0"/>
              <a:t>Terminalsoftware benötigt</a:t>
            </a:r>
          </a:p>
          <a:p>
            <a:pPr lvl="1"/>
            <a:r>
              <a:rPr lang="de-DE" dirty="0" err="1"/>
              <a:t>PuTTY</a:t>
            </a:r>
            <a:r>
              <a:rPr lang="de-DE" dirty="0"/>
              <a:t>, </a:t>
            </a:r>
            <a:r>
              <a:rPr lang="de-DE" dirty="0" err="1"/>
              <a:t>HTerm</a:t>
            </a:r>
            <a:r>
              <a:rPr lang="de-DE" dirty="0"/>
              <a:t>, Simple Serial Terminal (Windows)</a:t>
            </a:r>
          </a:p>
          <a:p>
            <a:pPr lvl="1"/>
            <a:r>
              <a:rPr lang="de-DE" dirty="0"/>
              <a:t>Terminal, iTerm2 (MacOS)</a:t>
            </a:r>
          </a:p>
          <a:p>
            <a:pPr lvl="1"/>
            <a:r>
              <a:rPr lang="de-DE" dirty="0" err="1"/>
              <a:t>GTKTerm</a:t>
            </a:r>
            <a:r>
              <a:rPr lang="de-DE" dirty="0"/>
              <a:t> (Linux)</a:t>
            </a:r>
          </a:p>
          <a:p>
            <a:r>
              <a:rPr lang="de-DE" dirty="0"/>
              <a:t>Wahl des Protokolls</a:t>
            </a:r>
          </a:p>
          <a:p>
            <a:pPr lvl="1"/>
            <a:r>
              <a:rPr lang="de-DE" dirty="0"/>
              <a:t>RS232 (Serielles "</a:t>
            </a:r>
            <a:r>
              <a:rPr lang="de-DE" dirty="0" err="1"/>
              <a:t>Console</a:t>
            </a:r>
            <a:r>
              <a:rPr lang="de-DE" dirty="0"/>
              <a:t>"-Kabel benötigt) </a:t>
            </a:r>
            <a:r>
              <a:rPr lang="de-DE" dirty="0">
                <a:sym typeface="Wingdings" panose="05000000000000000000" pitchFamily="2" charset="2"/>
              </a:rPr>
              <a:t> funktioniert ohne vorherige Konfiguration!</a:t>
            </a:r>
            <a:endParaRPr lang="de-DE" dirty="0"/>
          </a:p>
          <a:p>
            <a:pPr lvl="1"/>
            <a:r>
              <a:rPr lang="de-DE" dirty="0"/>
              <a:t>Telnet (Switch muss IP-Adresse haben und Telnet muss auf Gerät aktiviert werden)</a:t>
            </a:r>
          </a:p>
          <a:p>
            <a:pPr lvl="2"/>
            <a:r>
              <a:rPr lang="de-DE" dirty="0"/>
              <a:t>Nachteil Telnet: Unverschlüsselt, daher unüblich geworden</a:t>
            </a:r>
          </a:p>
          <a:p>
            <a:pPr lvl="1"/>
            <a:r>
              <a:rPr lang="de-DE" dirty="0"/>
              <a:t>SSH (Switch muss IP-Adresse haben und SSH muss auf Gerät aktiviert werden)</a:t>
            </a:r>
          </a:p>
          <a:p>
            <a:r>
              <a:rPr lang="de-DE" dirty="0"/>
              <a:t>Packet Tracer Möglichkeiten</a:t>
            </a:r>
          </a:p>
          <a:p>
            <a:pPr lvl="1"/>
            <a:r>
              <a:rPr lang="de-DE" dirty="0"/>
              <a:t>Klick auf den Switch/Router </a:t>
            </a:r>
            <a:r>
              <a:rPr lang="de-DE" dirty="0">
                <a:sym typeface="Wingdings" panose="05000000000000000000" pitchFamily="2" charset="2"/>
              </a:rPr>
              <a:t></a:t>
            </a:r>
            <a:r>
              <a:rPr lang="de-DE" dirty="0"/>
              <a:t> CLI öffnet das </a:t>
            </a:r>
            <a:r>
              <a:rPr lang="de-DE" dirty="0" err="1"/>
              <a:t>Console</a:t>
            </a:r>
            <a:r>
              <a:rPr lang="de-DE" dirty="0"/>
              <a:t> Terminal.</a:t>
            </a:r>
          </a:p>
          <a:p>
            <a:pPr lvl="1"/>
            <a:r>
              <a:rPr lang="de-DE" dirty="0"/>
              <a:t>End Devices </a:t>
            </a:r>
            <a:r>
              <a:rPr lang="de-DE" dirty="0">
                <a:sym typeface="Wingdings" panose="05000000000000000000" pitchFamily="2" charset="2"/>
              </a:rPr>
              <a:t> </a:t>
            </a:r>
            <a:r>
              <a:rPr lang="de-DE" dirty="0"/>
              <a:t>PC einfügen und mit </a:t>
            </a:r>
            <a:r>
              <a:rPr lang="de-DE" dirty="0" err="1"/>
              <a:t>Console</a:t>
            </a:r>
            <a:r>
              <a:rPr lang="de-DE" dirty="0"/>
              <a:t>-Verbindungskabel mit dem Switch verbinden, Terminal-Programm starten.</a:t>
            </a:r>
          </a:p>
          <a:p>
            <a:pPr lvl="1"/>
            <a:r>
              <a:rPr lang="de-DE" dirty="0"/>
              <a:t>End Devices </a:t>
            </a:r>
            <a:r>
              <a:rPr lang="de-DE" dirty="0">
                <a:sym typeface="Wingdings" panose="05000000000000000000" pitchFamily="2" charset="2"/>
              </a:rPr>
              <a:t> </a:t>
            </a:r>
            <a:r>
              <a:rPr lang="de-DE" dirty="0"/>
              <a:t>PC einfügen und mit dem Switch per Netzwerk verbinden. Dem Switch eine IP-Adresse geben, SSH oder Telnet aktivieren und im PT vom eingefügten PC aus mit Terminalprogramm verbinden.</a:t>
            </a:r>
          </a:p>
        </p:txBody>
      </p:sp>
      <p:pic>
        <p:nvPicPr>
          <p:cNvPr id="1026" name="Picture 2" descr="DSD TECH SH-RJ45P USB-zu-Konsole-Kabel mit PL2303GT Chip für Cisco Router Switches 1.8M / 5.9FT">
            <a:extLst>
              <a:ext uri="{FF2B5EF4-FFF2-40B4-BE49-F238E27FC236}">
                <a16:creationId xmlns:a16="http://schemas.microsoft.com/office/drawing/2014/main" id="{667C2186-DDD8-FB32-DE90-4CC26D1F4C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7593" y="2930416"/>
            <a:ext cx="1676400" cy="2076450"/>
          </a:xfrm>
          <a:prstGeom prst="rect">
            <a:avLst/>
          </a:prstGeom>
          <a:noFill/>
          <a:extLst>
            <a:ext uri="{909E8E84-426E-40DD-AFC4-6F175D3DCCD1}">
              <a14:hiddenFill xmlns:a14="http://schemas.microsoft.com/office/drawing/2010/main">
                <a:solidFill>
                  <a:srgbClr val="FFFFFF"/>
                </a:solidFill>
              </a14:hiddenFill>
            </a:ext>
          </a:extLst>
        </p:spPr>
      </p:pic>
      <p:pic>
        <p:nvPicPr>
          <p:cNvPr id="5" name="Grafik 4">
            <a:extLst>
              <a:ext uri="{FF2B5EF4-FFF2-40B4-BE49-F238E27FC236}">
                <a16:creationId xmlns:a16="http://schemas.microsoft.com/office/drawing/2014/main" id="{0F825DA4-7391-F1CB-DEF9-BA2EB592713A}"/>
              </a:ext>
            </a:extLst>
          </p:cNvPr>
          <p:cNvPicPr>
            <a:picLocks noChangeAspect="1"/>
          </p:cNvPicPr>
          <p:nvPr/>
        </p:nvPicPr>
        <p:blipFill>
          <a:blip r:embed="rId3"/>
          <a:stretch>
            <a:fillRect/>
          </a:stretch>
        </p:blipFill>
        <p:spPr>
          <a:xfrm>
            <a:off x="7906866" y="615697"/>
            <a:ext cx="2664885" cy="2403274"/>
          </a:xfrm>
          <a:prstGeom prst="rect">
            <a:avLst/>
          </a:prstGeom>
        </p:spPr>
      </p:pic>
    </p:spTree>
    <p:extLst>
      <p:ext uri="{BB962C8B-B14F-4D97-AF65-F5344CB8AC3E}">
        <p14:creationId xmlns:p14="http://schemas.microsoft.com/office/powerpoint/2010/main" val="7049128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D75F3C-E266-3F89-8555-75226A0AC636}"/>
              </a:ext>
            </a:extLst>
          </p:cNvPr>
          <p:cNvSpPr>
            <a:spLocks noGrp="1"/>
          </p:cNvSpPr>
          <p:nvPr>
            <p:ph type="title"/>
          </p:nvPr>
        </p:nvSpPr>
        <p:spPr/>
        <p:txBody>
          <a:bodyPr/>
          <a:lstStyle/>
          <a:p>
            <a:r>
              <a:rPr lang="de-DE" dirty="0"/>
              <a:t>Wichtiges zur Konfiguration / </a:t>
            </a:r>
            <a:r>
              <a:rPr lang="de-DE" dirty="0" err="1"/>
              <a:t>PortFast</a:t>
            </a:r>
            <a:endParaRPr lang="de-DE" dirty="0"/>
          </a:p>
        </p:txBody>
      </p:sp>
      <p:sp>
        <p:nvSpPr>
          <p:cNvPr id="3" name="Inhaltsplatzhalter 2">
            <a:extLst>
              <a:ext uri="{FF2B5EF4-FFF2-40B4-BE49-F238E27FC236}">
                <a16:creationId xmlns:a16="http://schemas.microsoft.com/office/drawing/2014/main" id="{B227AEB3-DBCC-CBD9-0186-140780030473}"/>
              </a:ext>
            </a:extLst>
          </p:cNvPr>
          <p:cNvSpPr>
            <a:spLocks noGrp="1"/>
          </p:cNvSpPr>
          <p:nvPr>
            <p:ph idx="1"/>
          </p:nvPr>
        </p:nvSpPr>
        <p:spPr>
          <a:xfrm>
            <a:off x="743712" y="1395984"/>
            <a:ext cx="8957178" cy="5279823"/>
          </a:xfrm>
        </p:spPr>
        <p:txBody>
          <a:bodyPr>
            <a:normAutofit fontScale="77500" lnSpcReduction="20000"/>
          </a:bodyPr>
          <a:lstStyle/>
          <a:p>
            <a:r>
              <a:rPr lang="de-DE" dirty="0" err="1"/>
              <a:t>Priority</a:t>
            </a:r>
            <a:r>
              <a:rPr lang="de-DE" dirty="0"/>
              <a:t> und </a:t>
            </a:r>
            <a:r>
              <a:rPr lang="de-DE" dirty="0" err="1"/>
              <a:t>Cost</a:t>
            </a:r>
            <a:r>
              <a:rPr lang="de-DE" dirty="0"/>
              <a:t> sind optionale Parameter, </a:t>
            </a:r>
            <a:r>
              <a:rPr lang="de-DE" dirty="0" err="1"/>
              <a:t>Priority</a:t>
            </a:r>
            <a:r>
              <a:rPr lang="de-DE" dirty="0"/>
              <a:t> hat (bei Cisco) den Default-Wert 32768 und </a:t>
            </a:r>
            <a:r>
              <a:rPr lang="de-DE" dirty="0" err="1"/>
              <a:t>Cost</a:t>
            </a:r>
            <a:r>
              <a:rPr lang="de-DE" dirty="0"/>
              <a:t> (Kosten) wird anhand der Link-Speed zum nächsten Switch ausgerechnet.</a:t>
            </a:r>
          </a:p>
          <a:p>
            <a:r>
              <a:rPr lang="de-DE" dirty="0"/>
              <a:t>Die </a:t>
            </a:r>
            <a:r>
              <a:rPr lang="de-DE" dirty="0" err="1"/>
              <a:t>Priority</a:t>
            </a:r>
            <a:r>
              <a:rPr lang="de-DE" dirty="0"/>
              <a:t> kann in Schritten von 4096 per VLAN eingestellt werden, Default ist </a:t>
            </a:r>
            <a:r>
              <a:rPr lang="de-DE" sz="2600" b="1" dirty="0" err="1">
                <a:latin typeface="Courier New" panose="02070309020205020404" pitchFamily="49" charset="0"/>
                <a:cs typeface="Courier New" panose="02070309020205020404" pitchFamily="49" charset="0"/>
              </a:rPr>
              <a:t>spanning-tree</a:t>
            </a:r>
            <a:r>
              <a:rPr lang="de-DE" sz="2600" b="1" dirty="0">
                <a:latin typeface="Courier New" panose="02070309020205020404" pitchFamily="49" charset="0"/>
                <a:cs typeface="Courier New" panose="02070309020205020404" pitchFamily="49" charset="0"/>
              </a:rPr>
              <a:t> </a:t>
            </a:r>
            <a:r>
              <a:rPr lang="de-DE" sz="2600" b="1" dirty="0" err="1">
                <a:latin typeface="Courier New" panose="02070309020205020404" pitchFamily="49" charset="0"/>
                <a:cs typeface="Courier New" panose="02070309020205020404" pitchFamily="49" charset="0"/>
              </a:rPr>
              <a:t>vlan</a:t>
            </a:r>
            <a:r>
              <a:rPr lang="de-DE" sz="2600" b="1" dirty="0">
                <a:latin typeface="Courier New" panose="02070309020205020404" pitchFamily="49" charset="0"/>
                <a:cs typeface="Courier New" panose="02070309020205020404" pitchFamily="49" charset="0"/>
              </a:rPr>
              <a:t> 1 </a:t>
            </a:r>
            <a:r>
              <a:rPr lang="de-DE" sz="2600" b="1" dirty="0" err="1">
                <a:latin typeface="Courier New" panose="02070309020205020404" pitchFamily="49" charset="0"/>
                <a:cs typeface="Courier New" panose="02070309020205020404" pitchFamily="49" charset="0"/>
              </a:rPr>
              <a:t>priority</a:t>
            </a:r>
            <a:r>
              <a:rPr lang="de-DE" sz="2600" b="1" dirty="0">
                <a:latin typeface="Courier New" panose="02070309020205020404" pitchFamily="49" charset="0"/>
                <a:cs typeface="Courier New" panose="02070309020205020404" pitchFamily="49" charset="0"/>
              </a:rPr>
              <a:t> 32768</a:t>
            </a:r>
            <a:endParaRPr lang="de-DE" sz="2200" b="1" dirty="0">
              <a:latin typeface="Courier New" panose="02070309020205020404" pitchFamily="49" charset="0"/>
              <a:cs typeface="Courier New" panose="02070309020205020404" pitchFamily="49" charset="0"/>
            </a:endParaRPr>
          </a:p>
          <a:p>
            <a:r>
              <a:rPr lang="de-DE" dirty="0"/>
              <a:t>Bei der Aktivierung eines Ports vergehen bis zu 30s (nur im klassischen STP), bis der Port die Zustände "Listening" und "Learning" durchgegangen ist und auf "Forwarding" schaltet. Bei Ports, an denen ein Host angeschlossen ist, ist das überflüssig. Sie können in den sogenannten </a:t>
            </a:r>
            <a:r>
              <a:rPr lang="de-DE" b="1" dirty="0" err="1"/>
              <a:t>PortFast</a:t>
            </a:r>
            <a:r>
              <a:rPr lang="de-DE" b="1" dirty="0"/>
              <a:t>-Mode</a:t>
            </a:r>
            <a:r>
              <a:rPr lang="de-DE" dirty="0"/>
              <a:t> geschaltet werden, um die Zeit zu verkürzen und Probleme mit DHCP zu vermeiden.</a:t>
            </a:r>
          </a:p>
          <a:p>
            <a:pPr lvl="1"/>
            <a:r>
              <a:rPr lang="de-DE" dirty="0"/>
              <a:t>Im </a:t>
            </a:r>
            <a:r>
              <a:rPr lang="de-DE" dirty="0" err="1"/>
              <a:t>Config</a:t>
            </a:r>
            <a:r>
              <a:rPr lang="de-DE" dirty="0"/>
              <a:t>-Mode auf die Schnittstelle wechseln z.B. mit: </a:t>
            </a:r>
            <a:r>
              <a:rPr lang="de-DE" sz="2200" b="1" dirty="0">
                <a:latin typeface="Courier New" panose="02070309020205020404" pitchFamily="49" charset="0"/>
                <a:cs typeface="Courier New" panose="02070309020205020404" pitchFamily="49" charset="0"/>
              </a:rPr>
              <a:t>interface fa0/3</a:t>
            </a:r>
          </a:p>
          <a:p>
            <a:pPr lvl="1"/>
            <a:r>
              <a:rPr lang="de-DE" sz="2500" dirty="0"/>
              <a:t>Alternativ: Mehrere Schnittstellen auswählen mit: </a:t>
            </a:r>
            <a:r>
              <a:rPr lang="de-DE" sz="2200" b="1" dirty="0">
                <a:latin typeface="Courier New" panose="02070309020205020404" pitchFamily="49" charset="0"/>
                <a:cs typeface="Courier New" panose="02070309020205020404" pitchFamily="49" charset="0"/>
              </a:rPr>
              <a:t>interface </a:t>
            </a:r>
            <a:r>
              <a:rPr lang="de-DE" sz="2200" b="1" dirty="0" err="1">
                <a:latin typeface="Courier New" panose="02070309020205020404" pitchFamily="49" charset="0"/>
                <a:cs typeface="Courier New" panose="02070309020205020404" pitchFamily="49" charset="0"/>
              </a:rPr>
              <a:t>range</a:t>
            </a:r>
            <a:r>
              <a:rPr lang="de-DE" sz="2200" b="1" dirty="0">
                <a:latin typeface="Courier New" panose="02070309020205020404" pitchFamily="49" charset="0"/>
                <a:cs typeface="Courier New" panose="02070309020205020404" pitchFamily="49" charset="0"/>
              </a:rPr>
              <a:t> fa0/1-16</a:t>
            </a:r>
            <a:endParaRPr lang="de-DE" b="1" dirty="0">
              <a:latin typeface="Courier New" panose="02070309020205020404" pitchFamily="49" charset="0"/>
              <a:cs typeface="Courier New" panose="02070309020205020404" pitchFamily="49" charset="0"/>
            </a:endParaRPr>
          </a:p>
          <a:p>
            <a:pPr lvl="1"/>
            <a:r>
              <a:rPr lang="de-DE" dirty="0" err="1"/>
              <a:t>PortFast</a:t>
            </a:r>
            <a:r>
              <a:rPr lang="de-DE" dirty="0"/>
              <a:t> anschalten: </a:t>
            </a:r>
            <a:r>
              <a:rPr lang="de-DE" sz="2200" b="1" dirty="0" err="1">
                <a:latin typeface="Courier New" panose="02070309020205020404" pitchFamily="49" charset="0"/>
                <a:cs typeface="Courier New" panose="02070309020205020404" pitchFamily="49" charset="0"/>
              </a:rPr>
              <a:t>spanning-tree</a:t>
            </a:r>
            <a:r>
              <a:rPr lang="de-DE" sz="2200" b="1" dirty="0">
                <a:latin typeface="Courier New" panose="02070309020205020404" pitchFamily="49" charset="0"/>
                <a:cs typeface="Courier New" panose="02070309020205020404" pitchFamily="49" charset="0"/>
              </a:rPr>
              <a:t> </a:t>
            </a:r>
            <a:r>
              <a:rPr lang="de-DE" sz="2200" b="1" dirty="0" err="1">
                <a:latin typeface="Courier New" panose="02070309020205020404" pitchFamily="49" charset="0"/>
                <a:cs typeface="Courier New" panose="02070309020205020404" pitchFamily="49" charset="0"/>
              </a:rPr>
              <a:t>portfast</a:t>
            </a:r>
            <a:endParaRPr lang="de-DE" sz="2200" b="1" dirty="0">
              <a:latin typeface="Courier New" panose="02070309020205020404" pitchFamily="49" charset="0"/>
              <a:cs typeface="Courier New" panose="02070309020205020404" pitchFamily="49" charset="0"/>
            </a:endParaRPr>
          </a:p>
          <a:p>
            <a:r>
              <a:rPr lang="de-DE" dirty="0"/>
              <a:t>Das so mit </a:t>
            </a:r>
            <a:r>
              <a:rPr lang="de-DE" b="1" dirty="0" err="1"/>
              <a:t>PortFast</a:t>
            </a:r>
            <a:r>
              <a:rPr lang="de-DE" dirty="0"/>
              <a:t> konfigurierte Interface nimmt dann nicht mehr am </a:t>
            </a:r>
            <a:r>
              <a:rPr lang="de-DE" dirty="0" err="1"/>
              <a:t>Spanning</a:t>
            </a:r>
            <a:r>
              <a:rPr lang="de-DE" dirty="0"/>
              <a:t>-</a:t>
            </a:r>
            <a:r>
              <a:rPr lang="de-DE" dirty="0" err="1"/>
              <a:t>Tree</a:t>
            </a:r>
            <a:r>
              <a:rPr lang="de-DE" dirty="0"/>
              <a:t>-Protokoll teil.</a:t>
            </a:r>
          </a:p>
          <a:p>
            <a:r>
              <a:rPr lang="de-DE" dirty="0"/>
              <a:t>Damit durch </a:t>
            </a:r>
            <a:r>
              <a:rPr lang="de-DE" dirty="0" err="1"/>
              <a:t>durch</a:t>
            </a:r>
            <a:r>
              <a:rPr lang="de-DE" dirty="0"/>
              <a:t> </a:t>
            </a:r>
            <a:r>
              <a:rPr lang="de-DE" b="1" dirty="0" err="1"/>
              <a:t>PortFast</a:t>
            </a:r>
            <a:r>
              <a:rPr lang="de-DE" dirty="0"/>
              <a:t> keine Schleifen / Paketstürme entstehen, gibt einen Mechanismus namens "</a:t>
            </a:r>
            <a:r>
              <a:rPr lang="de-DE" dirty="0" err="1"/>
              <a:t>BPDUguard</a:t>
            </a:r>
            <a:r>
              <a:rPr lang="de-DE" dirty="0"/>
              <a:t>", der beim Eintreffen einer BPDU auf einem </a:t>
            </a:r>
            <a:r>
              <a:rPr lang="de-DE" dirty="0" err="1"/>
              <a:t>PortFast</a:t>
            </a:r>
            <a:r>
              <a:rPr lang="de-DE" dirty="0"/>
              <a:t>-Port diesen abschaltet!</a:t>
            </a:r>
          </a:p>
        </p:txBody>
      </p:sp>
      <p:graphicFrame>
        <p:nvGraphicFramePr>
          <p:cNvPr id="4" name="Tabelle 4">
            <a:extLst>
              <a:ext uri="{FF2B5EF4-FFF2-40B4-BE49-F238E27FC236}">
                <a16:creationId xmlns:a16="http://schemas.microsoft.com/office/drawing/2014/main" id="{3D6A299B-F526-A7AF-98BD-C186E1FCF247}"/>
              </a:ext>
            </a:extLst>
          </p:cNvPr>
          <p:cNvGraphicFramePr>
            <a:graphicFrameLocks noGrp="1"/>
          </p:cNvGraphicFramePr>
          <p:nvPr/>
        </p:nvGraphicFramePr>
        <p:xfrm>
          <a:off x="9700890" y="1513281"/>
          <a:ext cx="2409372" cy="1854200"/>
        </p:xfrm>
        <a:graphic>
          <a:graphicData uri="http://schemas.openxmlformats.org/drawingml/2006/table">
            <a:tbl>
              <a:tblPr firstRow="1" bandRow="1">
                <a:tableStyleId>{5C22544A-7EE6-4342-B048-85BDC9FD1C3A}</a:tableStyleId>
              </a:tblPr>
              <a:tblGrid>
                <a:gridCol w="1227251">
                  <a:extLst>
                    <a:ext uri="{9D8B030D-6E8A-4147-A177-3AD203B41FA5}">
                      <a16:colId xmlns:a16="http://schemas.microsoft.com/office/drawing/2014/main" val="63923885"/>
                    </a:ext>
                  </a:extLst>
                </a:gridCol>
                <a:gridCol w="1182121">
                  <a:extLst>
                    <a:ext uri="{9D8B030D-6E8A-4147-A177-3AD203B41FA5}">
                      <a16:colId xmlns:a16="http://schemas.microsoft.com/office/drawing/2014/main" val="99278075"/>
                    </a:ext>
                  </a:extLst>
                </a:gridCol>
              </a:tblGrid>
              <a:tr h="370840">
                <a:tc>
                  <a:txBody>
                    <a:bodyPr/>
                    <a:lstStyle/>
                    <a:p>
                      <a:pPr algn="ctr"/>
                      <a:r>
                        <a:rPr lang="de-DE" dirty="0"/>
                        <a:t>Link-Speed</a:t>
                      </a:r>
                    </a:p>
                  </a:txBody>
                  <a:tcPr/>
                </a:tc>
                <a:tc>
                  <a:txBody>
                    <a:bodyPr/>
                    <a:lstStyle/>
                    <a:p>
                      <a:pPr algn="ctr"/>
                      <a:r>
                        <a:rPr lang="de-DE" dirty="0" err="1"/>
                        <a:t>Cost</a:t>
                      </a:r>
                      <a:endParaRPr lang="de-DE" dirty="0"/>
                    </a:p>
                  </a:txBody>
                  <a:tcPr/>
                </a:tc>
                <a:extLst>
                  <a:ext uri="{0D108BD9-81ED-4DB2-BD59-A6C34878D82A}">
                    <a16:rowId xmlns:a16="http://schemas.microsoft.com/office/drawing/2014/main" val="1877324921"/>
                  </a:ext>
                </a:extLst>
              </a:tr>
              <a:tr h="370840">
                <a:tc>
                  <a:txBody>
                    <a:bodyPr/>
                    <a:lstStyle/>
                    <a:p>
                      <a:pPr algn="ctr"/>
                      <a:r>
                        <a:rPr lang="de-DE" dirty="0"/>
                        <a:t>10 G</a:t>
                      </a:r>
                    </a:p>
                  </a:txBody>
                  <a:tcPr/>
                </a:tc>
                <a:tc>
                  <a:txBody>
                    <a:bodyPr/>
                    <a:lstStyle/>
                    <a:p>
                      <a:pPr algn="ctr"/>
                      <a:r>
                        <a:rPr lang="de-DE" dirty="0"/>
                        <a:t>2</a:t>
                      </a:r>
                    </a:p>
                  </a:txBody>
                  <a:tcPr/>
                </a:tc>
                <a:extLst>
                  <a:ext uri="{0D108BD9-81ED-4DB2-BD59-A6C34878D82A}">
                    <a16:rowId xmlns:a16="http://schemas.microsoft.com/office/drawing/2014/main" val="67589448"/>
                  </a:ext>
                </a:extLst>
              </a:tr>
              <a:tr h="370840">
                <a:tc>
                  <a:txBody>
                    <a:bodyPr/>
                    <a:lstStyle/>
                    <a:p>
                      <a:pPr algn="ctr"/>
                      <a:r>
                        <a:rPr lang="de-DE" dirty="0"/>
                        <a:t>1 G</a:t>
                      </a:r>
                    </a:p>
                  </a:txBody>
                  <a:tcPr/>
                </a:tc>
                <a:tc>
                  <a:txBody>
                    <a:bodyPr/>
                    <a:lstStyle/>
                    <a:p>
                      <a:pPr algn="ctr"/>
                      <a:r>
                        <a:rPr lang="de-DE" dirty="0"/>
                        <a:t>4</a:t>
                      </a:r>
                    </a:p>
                  </a:txBody>
                  <a:tcPr/>
                </a:tc>
                <a:extLst>
                  <a:ext uri="{0D108BD9-81ED-4DB2-BD59-A6C34878D82A}">
                    <a16:rowId xmlns:a16="http://schemas.microsoft.com/office/drawing/2014/main" val="402176060"/>
                  </a:ext>
                </a:extLst>
              </a:tr>
              <a:tr h="370840">
                <a:tc>
                  <a:txBody>
                    <a:bodyPr/>
                    <a:lstStyle/>
                    <a:p>
                      <a:pPr algn="ctr"/>
                      <a:r>
                        <a:rPr lang="de-DE" dirty="0"/>
                        <a:t>100 M</a:t>
                      </a:r>
                    </a:p>
                  </a:txBody>
                  <a:tcPr/>
                </a:tc>
                <a:tc>
                  <a:txBody>
                    <a:bodyPr/>
                    <a:lstStyle/>
                    <a:p>
                      <a:pPr algn="ctr"/>
                      <a:r>
                        <a:rPr lang="de-DE" dirty="0"/>
                        <a:t>19</a:t>
                      </a:r>
                    </a:p>
                  </a:txBody>
                  <a:tcPr/>
                </a:tc>
                <a:extLst>
                  <a:ext uri="{0D108BD9-81ED-4DB2-BD59-A6C34878D82A}">
                    <a16:rowId xmlns:a16="http://schemas.microsoft.com/office/drawing/2014/main" val="629069345"/>
                  </a:ext>
                </a:extLst>
              </a:tr>
              <a:tr h="370840">
                <a:tc>
                  <a:txBody>
                    <a:bodyPr/>
                    <a:lstStyle/>
                    <a:p>
                      <a:pPr algn="ctr"/>
                      <a:r>
                        <a:rPr lang="de-DE" dirty="0"/>
                        <a:t>10 M</a:t>
                      </a:r>
                    </a:p>
                  </a:txBody>
                  <a:tcPr/>
                </a:tc>
                <a:tc>
                  <a:txBody>
                    <a:bodyPr/>
                    <a:lstStyle/>
                    <a:p>
                      <a:pPr algn="ctr"/>
                      <a:r>
                        <a:rPr lang="de-DE" dirty="0"/>
                        <a:t>100</a:t>
                      </a:r>
                    </a:p>
                  </a:txBody>
                  <a:tcPr/>
                </a:tc>
                <a:extLst>
                  <a:ext uri="{0D108BD9-81ED-4DB2-BD59-A6C34878D82A}">
                    <a16:rowId xmlns:a16="http://schemas.microsoft.com/office/drawing/2014/main" val="2554424233"/>
                  </a:ext>
                </a:extLst>
              </a:tr>
            </a:tbl>
          </a:graphicData>
        </a:graphic>
      </p:graphicFrame>
      <p:graphicFrame>
        <p:nvGraphicFramePr>
          <p:cNvPr id="5" name="Tabelle 4">
            <a:extLst>
              <a:ext uri="{FF2B5EF4-FFF2-40B4-BE49-F238E27FC236}">
                <a16:creationId xmlns:a16="http://schemas.microsoft.com/office/drawing/2014/main" id="{39A059D2-64AD-5FC5-F0EC-063BA3A82146}"/>
              </a:ext>
            </a:extLst>
          </p:cNvPr>
          <p:cNvGraphicFramePr>
            <a:graphicFrameLocks noGrp="1"/>
          </p:cNvGraphicFramePr>
          <p:nvPr/>
        </p:nvGraphicFramePr>
        <p:xfrm>
          <a:off x="9700890" y="4515637"/>
          <a:ext cx="2409372" cy="2123440"/>
        </p:xfrm>
        <a:graphic>
          <a:graphicData uri="http://schemas.openxmlformats.org/drawingml/2006/table">
            <a:tbl>
              <a:tblPr firstRow="1" bandRow="1">
                <a:tableStyleId>{5C22544A-7EE6-4342-B048-85BDC9FD1C3A}</a:tableStyleId>
              </a:tblPr>
              <a:tblGrid>
                <a:gridCol w="1134406">
                  <a:extLst>
                    <a:ext uri="{9D8B030D-6E8A-4147-A177-3AD203B41FA5}">
                      <a16:colId xmlns:a16="http://schemas.microsoft.com/office/drawing/2014/main" val="63923885"/>
                    </a:ext>
                  </a:extLst>
                </a:gridCol>
                <a:gridCol w="1274966">
                  <a:extLst>
                    <a:ext uri="{9D8B030D-6E8A-4147-A177-3AD203B41FA5}">
                      <a16:colId xmlns:a16="http://schemas.microsoft.com/office/drawing/2014/main" val="99278075"/>
                    </a:ext>
                  </a:extLst>
                </a:gridCol>
              </a:tblGrid>
              <a:tr h="370840">
                <a:tc>
                  <a:txBody>
                    <a:bodyPr/>
                    <a:lstStyle/>
                    <a:p>
                      <a:pPr algn="ctr"/>
                      <a:r>
                        <a:rPr lang="de-DE" dirty="0"/>
                        <a:t>Link-Status</a:t>
                      </a:r>
                    </a:p>
                  </a:txBody>
                  <a:tcPr/>
                </a:tc>
                <a:tc>
                  <a:txBody>
                    <a:bodyPr/>
                    <a:lstStyle/>
                    <a:p>
                      <a:pPr algn="ctr"/>
                      <a:r>
                        <a:rPr lang="de-DE" dirty="0"/>
                        <a:t>Bedeutung</a:t>
                      </a:r>
                    </a:p>
                  </a:txBody>
                  <a:tcPr/>
                </a:tc>
                <a:extLst>
                  <a:ext uri="{0D108BD9-81ED-4DB2-BD59-A6C34878D82A}">
                    <a16:rowId xmlns:a16="http://schemas.microsoft.com/office/drawing/2014/main" val="1877324921"/>
                  </a:ext>
                </a:extLst>
              </a:tr>
              <a:tr h="370840">
                <a:tc>
                  <a:txBody>
                    <a:bodyPr/>
                    <a:lstStyle/>
                    <a:p>
                      <a:pPr algn="ctr"/>
                      <a:r>
                        <a:rPr lang="de-DE" dirty="0"/>
                        <a:t>Listen</a:t>
                      </a:r>
                    </a:p>
                  </a:txBody>
                  <a:tcPr/>
                </a:tc>
                <a:tc>
                  <a:txBody>
                    <a:bodyPr/>
                    <a:lstStyle/>
                    <a:p>
                      <a:pPr algn="ctr"/>
                      <a:r>
                        <a:rPr lang="de-DE" dirty="0"/>
                        <a:t>Lauschen</a:t>
                      </a:r>
                    </a:p>
                  </a:txBody>
                  <a:tcPr/>
                </a:tc>
                <a:extLst>
                  <a:ext uri="{0D108BD9-81ED-4DB2-BD59-A6C34878D82A}">
                    <a16:rowId xmlns:a16="http://schemas.microsoft.com/office/drawing/2014/main" val="67589448"/>
                  </a:ext>
                </a:extLst>
              </a:tr>
              <a:tr h="370840">
                <a:tc>
                  <a:txBody>
                    <a:bodyPr/>
                    <a:lstStyle/>
                    <a:p>
                      <a:pPr algn="ctr"/>
                      <a:r>
                        <a:rPr lang="de-DE" dirty="0" err="1"/>
                        <a:t>Learn</a:t>
                      </a:r>
                      <a:endParaRPr lang="de-DE" dirty="0"/>
                    </a:p>
                  </a:txBody>
                  <a:tcPr/>
                </a:tc>
                <a:tc>
                  <a:txBody>
                    <a:bodyPr/>
                    <a:lstStyle/>
                    <a:p>
                      <a:pPr algn="ctr"/>
                      <a:r>
                        <a:rPr lang="de-DE" dirty="0"/>
                        <a:t>Lernen</a:t>
                      </a:r>
                    </a:p>
                  </a:txBody>
                  <a:tcPr/>
                </a:tc>
                <a:extLst>
                  <a:ext uri="{0D108BD9-81ED-4DB2-BD59-A6C34878D82A}">
                    <a16:rowId xmlns:a16="http://schemas.microsoft.com/office/drawing/2014/main" val="402176060"/>
                  </a:ext>
                </a:extLst>
              </a:tr>
              <a:tr h="370840">
                <a:tc>
                  <a:txBody>
                    <a:bodyPr/>
                    <a:lstStyle/>
                    <a:p>
                      <a:pPr algn="ctr"/>
                      <a:r>
                        <a:rPr lang="de-DE" dirty="0"/>
                        <a:t>Forward</a:t>
                      </a:r>
                    </a:p>
                  </a:txBody>
                  <a:tcPr/>
                </a:tc>
                <a:tc>
                  <a:txBody>
                    <a:bodyPr/>
                    <a:lstStyle/>
                    <a:p>
                      <a:pPr algn="ctr"/>
                      <a:r>
                        <a:rPr lang="de-DE" dirty="0"/>
                        <a:t>Normal</a:t>
                      </a:r>
                    </a:p>
                  </a:txBody>
                  <a:tcPr/>
                </a:tc>
                <a:extLst>
                  <a:ext uri="{0D108BD9-81ED-4DB2-BD59-A6C34878D82A}">
                    <a16:rowId xmlns:a16="http://schemas.microsoft.com/office/drawing/2014/main" val="629069345"/>
                  </a:ext>
                </a:extLst>
              </a:tr>
              <a:tr h="370840">
                <a:tc>
                  <a:txBody>
                    <a:bodyPr/>
                    <a:lstStyle/>
                    <a:p>
                      <a:pPr algn="ctr"/>
                      <a:r>
                        <a:rPr lang="de-DE" dirty="0"/>
                        <a:t>Block</a:t>
                      </a:r>
                    </a:p>
                  </a:txBody>
                  <a:tcPr/>
                </a:tc>
                <a:tc>
                  <a:txBody>
                    <a:bodyPr/>
                    <a:lstStyle/>
                    <a:p>
                      <a:pPr algn="ctr"/>
                      <a:r>
                        <a:rPr lang="de-DE" dirty="0"/>
                        <a:t>Blockiert</a:t>
                      </a:r>
                    </a:p>
                  </a:txBody>
                  <a:tcPr/>
                </a:tc>
                <a:extLst>
                  <a:ext uri="{0D108BD9-81ED-4DB2-BD59-A6C34878D82A}">
                    <a16:rowId xmlns:a16="http://schemas.microsoft.com/office/drawing/2014/main" val="2554424233"/>
                  </a:ext>
                </a:extLst>
              </a:tr>
            </a:tbl>
          </a:graphicData>
        </a:graphic>
      </p:graphicFrame>
    </p:spTree>
    <p:extLst>
      <p:ext uri="{BB962C8B-B14F-4D97-AF65-F5344CB8AC3E}">
        <p14:creationId xmlns:p14="http://schemas.microsoft.com/office/powerpoint/2010/main" val="5072040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0DB1FE-A6EC-507A-8BAF-B11D237CBDFE}"/>
              </a:ext>
            </a:extLst>
          </p:cNvPr>
          <p:cNvSpPr>
            <a:spLocks noGrp="1"/>
          </p:cNvSpPr>
          <p:nvPr>
            <p:ph type="title"/>
          </p:nvPr>
        </p:nvSpPr>
        <p:spPr/>
        <p:txBody>
          <a:bodyPr/>
          <a:lstStyle/>
          <a:p>
            <a:r>
              <a:rPr lang="de-DE" b="1" dirty="0"/>
              <a:t>Beispiel STP</a:t>
            </a:r>
          </a:p>
        </p:txBody>
      </p:sp>
      <p:sp>
        <p:nvSpPr>
          <p:cNvPr id="4" name="Textfeld 3">
            <a:extLst>
              <a:ext uri="{FF2B5EF4-FFF2-40B4-BE49-F238E27FC236}">
                <a16:creationId xmlns:a16="http://schemas.microsoft.com/office/drawing/2014/main" id="{0C892BBD-BD79-4C70-961F-EBACAF6356EE}"/>
              </a:ext>
            </a:extLst>
          </p:cNvPr>
          <p:cNvSpPr txBox="1"/>
          <p:nvPr/>
        </p:nvSpPr>
        <p:spPr>
          <a:xfrm>
            <a:off x="648559" y="3080084"/>
            <a:ext cx="5353480" cy="3308598"/>
          </a:xfrm>
          <a:prstGeom prst="rect">
            <a:avLst/>
          </a:prstGeom>
          <a:noFill/>
          <a:ln>
            <a:solidFill>
              <a:schemeClr val="bg1">
                <a:lumMod val="75000"/>
              </a:schemeClr>
            </a:solidFill>
          </a:ln>
        </p:spPr>
        <p:txBody>
          <a:bodyPr wrap="square" rtlCol="0">
            <a:spAutoFit/>
          </a:bodyPr>
          <a:lstStyle/>
          <a:p>
            <a:r>
              <a:rPr lang="de-DE" sz="1100" b="1" dirty="0">
                <a:effectLst/>
                <a:latin typeface="Courier New" panose="02070309020205020404" pitchFamily="49" charset="0"/>
                <a:cs typeface="Courier New" panose="02070309020205020404" pitchFamily="49" charset="0"/>
              </a:rPr>
              <a:t>S1#show span</a:t>
            </a:r>
          </a:p>
          <a:p>
            <a:r>
              <a:rPr lang="de-DE" sz="1100" b="1" dirty="0">
                <a:effectLst/>
                <a:latin typeface="Courier New" panose="02070309020205020404" pitchFamily="49" charset="0"/>
                <a:cs typeface="Courier New" panose="02070309020205020404" pitchFamily="49" charset="0"/>
              </a:rPr>
              <a:t>VLAN0001</a:t>
            </a:r>
          </a:p>
          <a:p>
            <a:r>
              <a:rPr lang="de-DE" sz="1100" b="1" dirty="0" err="1">
                <a:effectLst/>
                <a:latin typeface="Courier New" panose="02070309020205020404" pitchFamily="49" charset="0"/>
                <a:cs typeface="Courier New" panose="02070309020205020404" pitchFamily="49" charset="0"/>
              </a:rPr>
              <a:t>Spanning</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tree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enabled</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protocol</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ieee</a:t>
            </a: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Root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a:t>
            </a:r>
          </a:p>
          <a:p>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This </a:t>
            </a:r>
            <a:r>
              <a:rPr lang="de-DE" sz="1100" b="1" dirty="0" err="1">
                <a:effectLst/>
                <a:latin typeface="Courier New" panose="02070309020205020404" pitchFamily="49" charset="0"/>
                <a:cs typeface="Courier New" panose="02070309020205020404" pitchFamily="49" charset="0"/>
              </a:rPr>
              <a:t>bridge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the</a:t>
            </a:r>
            <a:r>
              <a:rPr lang="de-DE" sz="1100" b="1" dirty="0">
                <a:effectLst/>
                <a:latin typeface="Courier New" panose="02070309020205020404" pitchFamily="49" charset="0"/>
                <a:cs typeface="Courier New" panose="02070309020205020404" pitchFamily="49" charset="0"/>
              </a:rPr>
              <a:t> root</a:t>
            </a:r>
          </a:p>
          <a:p>
            <a:r>
              <a:rPr lang="de-DE" sz="1100" b="1" dirty="0">
                <a:effectLst/>
                <a:latin typeface="Courier New" panose="02070309020205020404" pitchFamily="49" charset="0"/>
                <a:cs typeface="Courier New" panose="02070309020205020404" pitchFamily="49" charset="0"/>
              </a:rPr>
              <a:t>Hello Time 2 sec Max Age 20 sec Forward Delay 15 sec</a:t>
            </a:r>
          </a:p>
          <a:p>
            <a:br>
              <a:rPr lang="de-DE" sz="1100" b="1" dirty="0">
                <a:effectLst/>
                <a:latin typeface="Courier New" panose="02070309020205020404" pitchFamily="49" charset="0"/>
                <a:cs typeface="Courier New" panose="02070309020205020404" pitchFamily="49" charset="0"/>
              </a:rPr>
            </a:br>
            <a:r>
              <a:rPr lang="de-DE" sz="1100" b="1" dirty="0">
                <a:effectLst/>
                <a:latin typeface="Courier New" panose="02070309020205020404" pitchFamily="49" charset="0"/>
                <a:cs typeface="Courier New" panose="02070309020205020404" pitchFamily="49" charset="0"/>
              </a:rPr>
              <a:t>Bridge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32768 </a:t>
            </a:r>
            <a:r>
              <a:rPr lang="de-DE" sz="1100" b="1" dirty="0" err="1">
                <a:effectLst/>
                <a:latin typeface="Courier New" panose="02070309020205020404" pitchFamily="49" charset="0"/>
                <a:cs typeface="Courier New" panose="02070309020205020404" pitchFamily="49" charset="0"/>
              </a:rPr>
              <a:t>sys</a:t>
            </a:r>
            <a:r>
              <a:rPr lang="de-DE" sz="1100" b="1" dirty="0">
                <a:effectLst/>
                <a:latin typeface="Courier New" panose="02070309020205020404" pitchFamily="49" charset="0"/>
                <a:cs typeface="Courier New" panose="02070309020205020404" pitchFamily="49" charset="0"/>
              </a:rPr>
              <a:t>-</a:t>
            </a:r>
            <a:r>
              <a:rPr lang="de-DE" sz="1100" b="1" dirty="0" err="1">
                <a:effectLst/>
                <a:latin typeface="Courier New" panose="02070309020205020404" pitchFamily="49" charset="0"/>
                <a:cs typeface="Courier New" panose="02070309020205020404" pitchFamily="49" charset="0"/>
              </a:rPr>
              <a:t>id</a:t>
            </a:r>
            <a:r>
              <a:rPr lang="de-DE" sz="1100" b="1" dirty="0">
                <a:effectLst/>
                <a:latin typeface="Courier New" panose="02070309020205020404" pitchFamily="49" charset="0"/>
                <a:cs typeface="Courier New" panose="02070309020205020404" pitchFamily="49" charset="0"/>
              </a:rPr>
              <a:t>-ext 1)</a:t>
            </a:r>
          </a:p>
          <a:p>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Hello Time 2 sec Max Age 20 sec Forward Delay 15 sec</a:t>
            </a:r>
          </a:p>
          <a:p>
            <a:r>
              <a:rPr lang="de-DE" sz="1100" b="1" dirty="0" err="1">
                <a:effectLst/>
                <a:latin typeface="Courier New" panose="02070309020205020404" pitchFamily="49" charset="0"/>
                <a:cs typeface="Courier New" panose="02070309020205020404" pitchFamily="49" charset="0"/>
              </a:rPr>
              <a:t>Aging</a:t>
            </a:r>
            <a:r>
              <a:rPr lang="de-DE" sz="1100" b="1" dirty="0">
                <a:effectLst/>
                <a:latin typeface="Courier New" panose="02070309020205020404" pitchFamily="49" charset="0"/>
                <a:cs typeface="Courier New" panose="02070309020205020404" pitchFamily="49" charset="0"/>
              </a:rPr>
              <a:t> Time 20</a:t>
            </a:r>
          </a:p>
          <a:p>
            <a:br>
              <a:rPr lang="de-DE" sz="1100" b="1" dirty="0">
                <a:effectLst/>
                <a:latin typeface="Courier New" panose="02070309020205020404" pitchFamily="49" charset="0"/>
                <a:cs typeface="Courier New" panose="02070309020205020404" pitchFamily="49" charset="0"/>
              </a:rPr>
            </a:b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Interface </a:t>
            </a:r>
            <a:r>
              <a:rPr lang="de-DE" sz="1100" b="1" dirty="0" err="1">
                <a:effectLst/>
                <a:latin typeface="Courier New" panose="02070309020205020404" pitchFamily="49" charset="0"/>
                <a:cs typeface="Courier New" panose="02070309020205020404" pitchFamily="49" charset="0"/>
              </a:rPr>
              <a:t>Role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Sts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Prio.Nbr</a:t>
            </a:r>
            <a:r>
              <a:rPr lang="de-DE" sz="1100" b="1" dirty="0">
                <a:effectLst/>
                <a:latin typeface="Courier New" panose="02070309020205020404" pitchFamily="49" charset="0"/>
                <a:cs typeface="Courier New" panose="02070309020205020404" pitchFamily="49" charset="0"/>
              </a:rPr>
              <a:t> Type</a:t>
            </a:r>
          </a:p>
          <a:p>
            <a:r>
              <a:rPr lang="de-DE" sz="1100" b="1" dirty="0">
                <a:effectLst/>
                <a:latin typeface="Courier New" panose="02070309020205020404" pitchFamily="49" charset="0"/>
                <a:cs typeface="Courier New" panose="02070309020205020404" pitchFamily="49" charset="0"/>
              </a:rPr>
              <a:t>---------------- ---- --- ---------</a:t>
            </a:r>
          </a:p>
          <a:p>
            <a:r>
              <a:rPr lang="de-DE" sz="1100" b="1" dirty="0">
                <a:effectLst/>
                <a:latin typeface="Courier New" panose="02070309020205020404" pitchFamily="49" charset="0"/>
                <a:cs typeface="Courier New" panose="02070309020205020404" pitchFamily="49" charset="0"/>
              </a:rPr>
              <a:t>Gi0/1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4 128.25   P2p</a:t>
            </a:r>
          </a:p>
          <a:p>
            <a:r>
              <a:rPr lang="de-DE" sz="1100" b="1" dirty="0">
                <a:effectLst/>
                <a:latin typeface="Courier New" panose="02070309020205020404" pitchFamily="49" charset="0"/>
                <a:cs typeface="Courier New" panose="02070309020205020404" pitchFamily="49" charset="0"/>
              </a:rPr>
              <a:t>Gi0/2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4 128.26   P2p</a:t>
            </a:r>
          </a:p>
          <a:p>
            <a:r>
              <a:rPr lang="de-DE" sz="1100" b="1" dirty="0">
                <a:effectLst/>
                <a:latin typeface="Courier New" panose="02070309020205020404" pitchFamily="49" charset="0"/>
                <a:cs typeface="Courier New" panose="02070309020205020404" pitchFamily="49" charset="0"/>
              </a:rPr>
              <a:t>Fa0/1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19 128.1    P2p</a:t>
            </a:r>
            <a:endParaRPr lang="de-DE" sz="1100" b="1" dirty="0">
              <a:latin typeface="Courier New" panose="02070309020205020404" pitchFamily="49" charset="0"/>
              <a:cs typeface="Courier New" panose="02070309020205020404" pitchFamily="49" charset="0"/>
            </a:endParaRPr>
          </a:p>
        </p:txBody>
      </p:sp>
      <p:sp>
        <p:nvSpPr>
          <p:cNvPr id="5" name="Textfeld 4">
            <a:extLst>
              <a:ext uri="{FF2B5EF4-FFF2-40B4-BE49-F238E27FC236}">
                <a16:creationId xmlns:a16="http://schemas.microsoft.com/office/drawing/2014/main" id="{14AFEA24-E5DE-22DB-493A-449D42CEE21E}"/>
              </a:ext>
            </a:extLst>
          </p:cNvPr>
          <p:cNvSpPr txBox="1"/>
          <p:nvPr/>
        </p:nvSpPr>
        <p:spPr>
          <a:xfrm>
            <a:off x="6093708" y="3080084"/>
            <a:ext cx="5930996" cy="3308598"/>
          </a:xfrm>
          <a:prstGeom prst="rect">
            <a:avLst/>
          </a:prstGeom>
          <a:noFill/>
          <a:ln>
            <a:solidFill>
              <a:schemeClr val="bg1">
                <a:lumMod val="75000"/>
              </a:schemeClr>
            </a:solidFill>
          </a:ln>
        </p:spPr>
        <p:txBody>
          <a:bodyPr wrap="square" rtlCol="0">
            <a:spAutoFit/>
          </a:bodyPr>
          <a:lstStyle/>
          <a:p>
            <a:r>
              <a:rPr lang="de-DE" sz="1100" b="1" dirty="0">
                <a:effectLst/>
                <a:latin typeface="Courier New" panose="02070309020205020404" pitchFamily="49" charset="0"/>
                <a:cs typeface="Courier New" panose="02070309020205020404" pitchFamily="49" charset="0"/>
              </a:rPr>
              <a:t>S3#show span</a:t>
            </a:r>
          </a:p>
          <a:p>
            <a:r>
              <a:rPr lang="de-DE" sz="1100" b="1" dirty="0">
                <a:effectLst/>
                <a:latin typeface="Courier New" panose="02070309020205020404" pitchFamily="49" charset="0"/>
                <a:cs typeface="Courier New" panose="02070309020205020404" pitchFamily="49" charset="0"/>
              </a:rPr>
              <a:t>VLAN0001</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Spanning</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tree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enabled</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protocol</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ieee</a:t>
            </a: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  Root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4</a:t>
            </a:r>
          </a:p>
          <a:p>
            <a:r>
              <a:rPr lang="de-DE" sz="1100" b="1" dirty="0">
                <a:effectLst/>
                <a:latin typeface="Courier New" panose="02070309020205020404" pitchFamily="49" charset="0"/>
                <a:cs typeface="Courier New" panose="02070309020205020404" pitchFamily="49" charset="0"/>
              </a:rPr>
              <a:t>             Port        25(GigabitEthernet0/1)</a:t>
            </a:r>
          </a:p>
          <a:p>
            <a:r>
              <a:rPr lang="de-DE" sz="1100" b="1" dirty="0">
                <a:effectLst/>
                <a:latin typeface="Courier New" panose="02070309020205020404" pitchFamily="49" charset="0"/>
                <a:cs typeface="Courier New" panose="02070309020205020404" pitchFamily="49" charset="0"/>
              </a:rPr>
              <a:t>             Hello Time  2 sec  Max Age 20 sec  Forward Delay 15 sec</a:t>
            </a:r>
          </a:p>
          <a:p>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  Bridge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32768 </a:t>
            </a:r>
            <a:r>
              <a:rPr lang="de-DE" sz="1100" b="1" dirty="0" err="1">
                <a:effectLst/>
                <a:latin typeface="Courier New" panose="02070309020205020404" pitchFamily="49" charset="0"/>
                <a:cs typeface="Courier New" panose="02070309020205020404" pitchFamily="49" charset="0"/>
              </a:rPr>
              <a:t>sys</a:t>
            </a:r>
            <a:r>
              <a:rPr lang="de-DE" sz="1100" b="1" dirty="0">
                <a:effectLst/>
                <a:latin typeface="Courier New" panose="02070309020205020404" pitchFamily="49" charset="0"/>
                <a:cs typeface="Courier New" panose="02070309020205020404" pitchFamily="49" charset="0"/>
              </a:rPr>
              <a:t>-</a:t>
            </a:r>
            <a:r>
              <a:rPr lang="de-DE" sz="1100" b="1" dirty="0" err="1">
                <a:effectLst/>
                <a:latin typeface="Courier New" panose="02070309020205020404" pitchFamily="49" charset="0"/>
                <a:cs typeface="Courier New" panose="02070309020205020404" pitchFamily="49" charset="0"/>
              </a:rPr>
              <a:t>id</a:t>
            </a:r>
            <a:r>
              <a:rPr lang="de-DE" sz="1100" b="1" dirty="0">
                <a:effectLst/>
                <a:latin typeface="Courier New" panose="02070309020205020404" pitchFamily="49" charset="0"/>
                <a:cs typeface="Courier New" panose="02070309020205020404" pitchFamily="49" charset="0"/>
              </a:rPr>
              <a:t>-ext 1)</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00E0.B061.796A</a:t>
            </a:r>
          </a:p>
          <a:p>
            <a:r>
              <a:rPr lang="de-DE" sz="1100" b="1" dirty="0">
                <a:effectLst/>
                <a:latin typeface="Courier New" panose="02070309020205020404" pitchFamily="49" charset="0"/>
                <a:cs typeface="Courier New" panose="02070309020205020404" pitchFamily="49" charset="0"/>
              </a:rPr>
              <a:t>             Hello Time  2 sec  Max Age 20 sec  Forward Delay 15 sec</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Aging</a:t>
            </a:r>
            <a:r>
              <a:rPr lang="de-DE" sz="1100" b="1" dirty="0">
                <a:effectLst/>
                <a:latin typeface="Courier New" panose="02070309020205020404" pitchFamily="49" charset="0"/>
                <a:cs typeface="Courier New" panose="02070309020205020404" pitchFamily="49" charset="0"/>
              </a:rPr>
              <a:t> Time  20</a:t>
            </a:r>
          </a:p>
          <a:p>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Interface        </a:t>
            </a:r>
            <a:r>
              <a:rPr lang="de-DE" sz="1100" b="1" dirty="0" err="1">
                <a:effectLst/>
                <a:latin typeface="Courier New" panose="02070309020205020404" pitchFamily="49" charset="0"/>
                <a:cs typeface="Courier New" panose="02070309020205020404" pitchFamily="49" charset="0"/>
              </a:rPr>
              <a:t>Role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Sts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Prio.Nbr</a:t>
            </a:r>
            <a:r>
              <a:rPr lang="de-DE" sz="1100" b="1" dirty="0">
                <a:effectLst/>
                <a:latin typeface="Courier New" panose="02070309020205020404" pitchFamily="49" charset="0"/>
                <a:cs typeface="Courier New" panose="02070309020205020404" pitchFamily="49" charset="0"/>
              </a:rPr>
              <a:t> Type</a:t>
            </a:r>
          </a:p>
          <a:p>
            <a:r>
              <a:rPr lang="de-DE" sz="1100" b="1" dirty="0">
                <a:effectLst/>
                <a:latin typeface="Courier New" panose="02070309020205020404" pitchFamily="49" charset="0"/>
                <a:cs typeface="Courier New" panose="02070309020205020404" pitchFamily="49" charset="0"/>
              </a:rPr>
              <a:t>---------------- ---- --- --------- -------------</a:t>
            </a:r>
          </a:p>
          <a:p>
            <a:r>
              <a:rPr lang="de-DE" sz="1100" b="1" dirty="0">
                <a:effectLst/>
                <a:latin typeface="Courier New" panose="02070309020205020404" pitchFamily="49" charset="0"/>
                <a:cs typeface="Courier New" panose="02070309020205020404" pitchFamily="49" charset="0"/>
              </a:rPr>
              <a:t>Gi0/2            </a:t>
            </a:r>
            <a:r>
              <a:rPr lang="de-DE" sz="1100" b="1" dirty="0" err="1">
                <a:effectLst/>
                <a:latin typeface="Courier New" panose="02070309020205020404" pitchFamily="49" charset="0"/>
                <a:cs typeface="Courier New" panose="02070309020205020404" pitchFamily="49" charset="0"/>
              </a:rPr>
              <a:t>Altn</a:t>
            </a:r>
            <a:r>
              <a:rPr lang="de-DE" sz="1100" b="1" dirty="0">
                <a:effectLst/>
                <a:latin typeface="Courier New" panose="02070309020205020404" pitchFamily="49" charset="0"/>
                <a:cs typeface="Courier New" panose="02070309020205020404" pitchFamily="49" charset="0"/>
              </a:rPr>
              <a:t> BLK 4         128.26   P2p</a:t>
            </a:r>
          </a:p>
          <a:p>
            <a:r>
              <a:rPr lang="de-DE" sz="1100" b="1" dirty="0">
                <a:effectLst/>
                <a:latin typeface="Courier New" panose="02070309020205020404" pitchFamily="49" charset="0"/>
                <a:cs typeface="Courier New" panose="02070309020205020404" pitchFamily="49" charset="0"/>
              </a:rPr>
              <a:t>Gi0/1            Root FWD 4         128.25   P2p</a:t>
            </a:r>
          </a:p>
          <a:p>
            <a:r>
              <a:rPr lang="de-DE" sz="1100" b="1" dirty="0">
                <a:effectLst/>
                <a:latin typeface="Courier New" panose="02070309020205020404" pitchFamily="49" charset="0"/>
                <a:cs typeface="Courier New" panose="02070309020205020404" pitchFamily="49" charset="0"/>
              </a:rPr>
              <a:t>Fa0/1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19        128.1    P2p</a:t>
            </a:r>
          </a:p>
        </p:txBody>
      </p:sp>
      <p:pic>
        <p:nvPicPr>
          <p:cNvPr id="9" name="Grafik 8">
            <a:extLst>
              <a:ext uri="{FF2B5EF4-FFF2-40B4-BE49-F238E27FC236}">
                <a16:creationId xmlns:a16="http://schemas.microsoft.com/office/drawing/2014/main" id="{9137CF68-CA6D-0095-2F61-1C007568BBEE}"/>
              </a:ext>
            </a:extLst>
          </p:cNvPr>
          <p:cNvPicPr>
            <a:picLocks noChangeAspect="1"/>
          </p:cNvPicPr>
          <p:nvPr/>
        </p:nvPicPr>
        <p:blipFill>
          <a:blip r:embed="rId2"/>
          <a:stretch>
            <a:fillRect/>
          </a:stretch>
        </p:blipFill>
        <p:spPr>
          <a:xfrm>
            <a:off x="4630852" y="202968"/>
            <a:ext cx="6340389" cy="2491956"/>
          </a:xfrm>
          <a:prstGeom prst="rect">
            <a:avLst/>
          </a:prstGeom>
          <a:ln>
            <a:solidFill>
              <a:schemeClr val="bg1">
                <a:lumMod val="75000"/>
              </a:schemeClr>
            </a:solidFill>
          </a:ln>
        </p:spPr>
      </p:pic>
    </p:spTree>
    <p:extLst>
      <p:ext uri="{BB962C8B-B14F-4D97-AF65-F5344CB8AC3E}">
        <p14:creationId xmlns:p14="http://schemas.microsoft.com/office/powerpoint/2010/main" val="8405795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6174933-EC02-BEEC-1B5C-B3A31E37D4F0}"/>
              </a:ext>
            </a:extLst>
          </p:cNvPr>
          <p:cNvSpPr>
            <a:spLocks noGrp="1"/>
          </p:cNvSpPr>
          <p:nvPr>
            <p:ph type="title"/>
          </p:nvPr>
        </p:nvSpPr>
        <p:spPr>
          <a:xfrm>
            <a:off x="783198" y="96993"/>
            <a:ext cx="10515600" cy="1325563"/>
          </a:xfrm>
        </p:spPr>
        <p:txBody>
          <a:bodyPr/>
          <a:lstStyle/>
          <a:p>
            <a:r>
              <a:rPr lang="de-DE" dirty="0"/>
              <a:t>Beispiele redundante Netzwerke mit STP</a:t>
            </a:r>
          </a:p>
        </p:txBody>
      </p:sp>
      <p:pic>
        <p:nvPicPr>
          <p:cNvPr id="5" name="Grafik 4">
            <a:extLst>
              <a:ext uri="{FF2B5EF4-FFF2-40B4-BE49-F238E27FC236}">
                <a16:creationId xmlns:a16="http://schemas.microsoft.com/office/drawing/2014/main" id="{09D51728-B809-09DF-6648-BCD43ADDA9BC}"/>
              </a:ext>
            </a:extLst>
          </p:cNvPr>
          <p:cNvPicPr>
            <a:picLocks noChangeAspect="1"/>
          </p:cNvPicPr>
          <p:nvPr/>
        </p:nvPicPr>
        <p:blipFill>
          <a:blip r:embed="rId2"/>
          <a:stretch>
            <a:fillRect/>
          </a:stretch>
        </p:blipFill>
        <p:spPr>
          <a:xfrm>
            <a:off x="781594" y="1422556"/>
            <a:ext cx="3834297" cy="2617979"/>
          </a:xfrm>
          <a:prstGeom prst="rect">
            <a:avLst/>
          </a:prstGeom>
          <a:ln>
            <a:solidFill>
              <a:schemeClr val="bg1">
                <a:lumMod val="75000"/>
              </a:schemeClr>
            </a:solidFill>
          </a:ln>
        </p:spPr>
      </p:pic>
      <p:pic>
        <p:nvPicPr>
          <p:cNvPr id="9" name="Grafik 8">
            <a:extLst>
              <a:ext uri="{FF2B5EF4-FFF2-40B4-BE49-F238E27FC236}">
                <a16:creationId xmlns:a16="http://schemas.microsoft.com/office/drawing/2014/main" id="{D7281F4E-253B-21B6-B449-C61788DC4A46}"/>
              </a:ext>
            </a:extLst>
          </p:cNvPr>
          <p:cNvPicPr>
            <a:picLocks noChangeAspect="1"/>
          </p:cNvPicPr>
          <p:nvPr/>
        </p:nvPicPr>
        <p:blipFill>
          <a:blip r:embed="rId3"/>
          <a:stretch>
            <a:fillRect/>
          </a:stretch>
        </p:blipFill>
        <p:spPr>
          <a:xfrm>
            <a:off x="781595" y="4121954"/>
            <a:ext cx="3834297" cy="2626979"/>
          </a:xfrm>
          <a:prstGeom prst="rect">
            <a:avLst/>
          </a:prstGeom>
          <a:ln>
            <a:solidFill>
              <a:schemeClr val="bg1">
                <a:lumMod val="75000"/>
              </a:schemeClr>
            </a:solidFill>
          </a:ln>
        </p:spPr>
      </p:pic>
      <p:sp>
        <p:nvSpPr>
          <p:cNvPr id="12" name="Textfeld 11">
            <a:extLst>
              <a:ext uri="{FF2B5EF4-FFF2-40B4-BE49-F238E27FC236}">
                <a16:creationId xmlns:a16="http://schemas.microsoft.com/office/drawing/2014/main" id="{49F13A17-2FA3-AB01-178C-E70CC3602F47}"/>
              </a:ext>
            </a:extLst>
          </p:cNvPr>
          <p:cNvSpPr txBox="1"/>
          <p:nvPr/>
        </p:nvSpPr>
        <p:spPr>
          <a:xfrm>
            <a:off x="6929354" y="5486400"/>
            <a:ext cx="3212161" cy="646331"/>
          </a:xfrm>
          <a:prstGeom prst="rect">
            <a:avLst/>
          </a:prstGeom>
          <a:noFill/>
        </p:spPr>
        <p:txBody>
          <a:bodyPr wrap="none" rtlCol="0">
            <a:spAutoFit/>
          </a:bodyPr>
          <a:lstStyle/>
          <a:p>
            <a:pPr algn="ctr"/>
            <a:r>
              <a:rPr lang="de-DE" dirty="0"/>
              <a:t>Cisco Drei-Schichten-Architektur</a:t>
            </a:r>
          </a:p>
          <a:p>
            <a:pPr algn="ctr"/>
            <a:r>
              <a:rPr lang="de-DE" dirty="0"/>
              <a:t>(Cisco 3-Tier-Architecture)</a:t>
            </a:r>
          </a:p>
        </p:txBody>
      </p:sp>
      <p:pic>
        <p:nvPicPr>
          <p:cNvPr id="4" name="Grafik 3">
            <a:extLst>
              <a:ext uri="{FF2B5EF4-FFF2-40B4-BE49-F238E27FC236}">
                <a16:creationId xmlns:a16="http://schemas.microsoft.com/office/drawing/2014/main" id="{786F10F1-765A-6829-CE3D-5C558D7E5A72}"/>
              </a:ext>
            </a:extLst>
          </p:cNvPr>
          <p:cNvPicPr>
            <a:picLocks noChangeAspect="1"/>
          </p:cNvPicPr>
          <p:nvPr/>
        </p:nvPicPr>
        <p:blipFill>
          <a:blip r:embed="rId4"/>
          <a:stretch>
            <a:fillRect/>
          </a:stretch>
        </p:blipFill>
        <p:spPr>
          <a:xfrm>
            <a:off x="5020068" y="1422556"/>
            <a:ext cx="7030735" cy="4063844"/>
          </a:xfrm>
          <a:prstGeom prst="rect">
            <a:avLst/>
          </a:prstGeom>
          <a:ln>
            <a:solidFill>
              <a:schemeClr val="bg1">
                <a:lumMod val="75000"/>
              </a:schemeClr>
            </a:solidFill>
          </a:ln>
        </p:spPr>
      </p:pic>
    </p:spTree>
    <p:extLst>
      <p:ext uri="{BB962C8B-B14F-4D97-AF65-F5344CB8AC3E}">
        <p14:creationId xmlns:p14="http://schemas.microsoft.com/office/powerpoint/2010/main" val="13605338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75E507-97AE-A4E5-1DC1-B46A94357183}"/>
              </a:ext>
            </a:extLst>
          </p:cNvPr>
          <p:cNvSpPr>
            <a:spLocks noGrp="1"/>
          </p:cNvSpPr>
          <p:nvPr>
            <p:ph type="title"/>
          </p:nvPr>
        </p:nvSpPr>
        <p:spPr/>
        <p:txBody>
          <a:bodyPr/>
          <a:lstStyle/>
          <a:p>
            <a:r>
              <a:rPr lang="de-DE" dirty="0"/>
              <a:t>Beispiele </a:t>
            </a:r>
            <a:r>
              <a:rPr lang="de-DE"/>
              <a:t>redundante Netzwerke mit STP</a:t>
            </a:r>
            <a:endParaRPr lang="de-DE" dirty="0"/>
          </a:p>
        </p:txBody>
      </p:sp>
      <p:pic>
        <p:nvPicPr>
          <p:cNvPr id="5" name="Grafik 4">
            <a:extLst>
              <a:ext uri="{FF2B5EF4-FFF2-40B4-BE49-F238E27FC236}">
                <a16:creationId xmlns:a16="http://schemas.microsoft.com/office/drawing/2014/main" id="{450613C0-F37D-0C2C-B63B-8377D59F9A71}"/>
              </a:ext>
            </a:extLst>
          </p:cNvPr>
          <p:cNvPicPr>
            <a:picLocks noChangeAspect="1"/>
          </p:cNvPicPr>
          <p:nvPr/>
        </p:nvPicPr>
        <p:blipFill>
          <a:blip r:embed="rId2"/>
          <a:stretch>
            <a:fillRect/>
          </a:stretch>
        </p:blipFill>
        <p:spPr>
          <a:xfrm>
            <a:off x="5809957" y="1607013"/>
            <a:ext cx="6104218" cy="4425064"/>
          </a:xfrm>
          <a:prstGeom prst="rect">
            <a:avLst/>
          </a:prstGeom>
          <a:ln>
            <a:solidFill>
              <a:schemeClr val="bg1">
                <a:lumMod val="65000"/>
              </a:schemeClr>
            </a:solidFill>
          </a:ln>
        </p:spPr>
      </p:pic>
      <p:pic>
        <p:nvPicPr>
          <p:cNvPr id="7" name="Grafik 6">
            <a:extLst>
              <a:ext uri="{FF2B5EF4-FFF2-40B4-BE49-F238E27FC236}">
                <a16:creationId xmlns:a16="http://schemas.microsoft.com/office/drawing/2014/main" id="{C545513F-ED6A-2927-40C6-0EF74D4FC886}"/>
              </a:ext>
            </a:extLst>
          </p:cNvPr>
          <p:cNvPicPr>
            <a:picLocks noChangeAspect="1"/>
          </p:cNvPicPr>
          <p:nvPr/>
        </p:nvPicPr>
        <p:blipFill>
          <a:blip r:embed="rId3"/>
          <a:stretch>
            <a:fillRect/>
          </a:stretch>
        </p:blipFill>
        <p:spPr>
          <a:xfrm>
            <a:off x="608419" y="1607013"/>
            <a:ext cx="4750902" cy="3358882"/>
          </a:xfrm>
          <a:prstGeom prst="rect">
            <a:avLst/>
          </a:prstGeom>
          <a:ln>
            <a:solidFill>
              <a:schemeClr val="bg1">
                <a:lumMod val="65000"/>
              </a:schemeClr>
            </a:solidFill>
          </a:ln>
        </p:spPr>
      </p:pic>
      <p:sp>
        <p:nvSpPr>
          <p:cNvPr id="8" name="Textfeld 7">
            <a:extLst>
              <a:ext uri="{FF2B5EF4-FFF2-40B4-BE49-F238E27FC236}">
                <a16:creationId xmlns:a16="http://schemas.microsoft.com/office/drawing/2014/main" id="{64E39F88-C971-EE3F-81D8-B4F4C453494B}"/>
              </a:ext>
            </a:extLst>
          </p:cNvPr>
          <p:cNvSpPr txBox="1"/>
          <p:nvPr/>
        </p:nvSpPr>
        <p:spPr>
          <a:xfrm>
            <a:off x="537591" y="5066321"/>
            <a:ext cx="3849452" cy="523220"/>
          </a:xfrm>
          <a:prstGeom prst="rect">
            <a:avLst/>
          </a:prstGeom>
          <a:noFill/>
        </p:spPr>
        <p:txBody>
          <a:bodyPr wrap="none" rtlCol="0">
            <a:spAutoFit/>
          </a:bodyPr>
          <a:lstStyle/>
          <a:p>
            <a:r>
              <a:rPr lang="de-DE" sz="1400" dirty="0"/>
              <a:t>STP-Konfigurationsempfehlung 2-Tier Architecture</a:t>
            </a:r>
            <a:br>
              <a:rPr lang="de-DE" sz="1400" dirty="0"/>
            </a:br>
            <a:r>
              <a:rPr lang="de-DE" sz="1400" dirty="0"/>
              <a:t>Quelle: Cisco CCNA </a:t>
            </a:r>
            <a:r>
              <a:rPr lang="de-DE" sz="1400" dirty="0" err="1"/>
              <a:t>Prep</a:t>
            </a:r>
            <a:r>
              <a:rPr lang="de-DE" sz="1400" dirty="0"/>
              <a:t> Guide</a:t>
            </a:r>
          </a:p>
        </p:txBody>
      </p:sp>
    </p:spTree>
    <p:extLst>
      <p:ext uri="{BB962C8B-B14F-4D97-AF65-F5344CB8AC3E}">
        <p14:creationId xmlns:p14="http://schemas.microsoft.com/office/powerpoint/2010/main" val="3453253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C3159CA-2ACA-9D96-0B11-CFE99C45F4C2}"/>
              </a:ext>
            </a:extLst>
          </p:cNvPr>
          <p:cNvSpPr>
            <a:spLocks noGrp="1"/>
          </p:cNvSpPr>
          <p:nvPr>
            <p:ph type="title"/>
          </p:nvPr>
        </p:nvSpPr>
        <p:spPr/>
        <p:txBody>
          <a:bodyPr/>
          <a:lstStyle/>
          <a:p>
            <a:r>
              <a:rPr lang="de-DE" dirty="0"/>
              <a:t>Links zu STP</a:t>
            </a:r>
          </a:p>
        </p:txBody>
      </p:sp>
      <p:sp>
        <p:nvSpPr>
          <p:cNvPr id="3" name="Inhaltsplatzhalter 2">
            <a:extLst>
              <a:ext uri="{FF2B5EF4-FFF2-40B4-BE49-F238E27FC236}">
                <a16:creationId xmlns:a16="http://schemas.microsoft.com/office/drawing/2014/main" id="{E1EF11D3-BD9D-3846-4CB6-9F2D16AB982D}"/>
              </a:ext>
            </a:extLst>
          </p:cNvPr>
          <p:cNvSpPr>
            <a:spLocks noGrp="1"/>
          </p:cNvSpPr>
          <p:nvPr>
            <p:ph idx="1"/>
          </p:nvPr>
        </p:nvSpPr>
        <p:spPr>
          <a:xfrm>
            <a:off x="838200" y="1292352"/>
            <a:ext cx="10515600" cy="5394959"/>
          </a:xfrm>
        </p:spPr>
        <p:txBody>
          <a:bodyPr>
            <a:normAutofit/>
          </a:bodyPr>
          <a:lstStyle/>
          <a:p>
            <a:r>
              <a:rPr lang="de-DE" sz="2000" dirty="0">
                <a:hlinkClick r:id="rId2"/>
              </a:rPr>
              <a:t>https://www.youtube.com/watch?v=UHK87zRDxlE&amp;list=PLi0MTIjZai_yOugec--tdY8l_BBhvppJx</a:t>
            </a:r>
            <a:r>
              <a:rPr lang="de-DE" sz="2000" dirty="0"/>
              <a:t> </a:t>
            </a:r>
            <a:br>
              <a:rPr lang="de-DE" dirty="0"/>
            </a:br>
            <a:r>
              <a:rPr lang="de-DE" dirty="0"/>
              <a:t>(Sehr ausführliches Video zum STP, die nachfolgenden Videos behandeln alle relevanten Konfigurationsmöglichkeiten von STP)</a:t>
            </a:r>
          </a:p>
          <a:p>
            <a:r>
              <a:rPr lang="de-DE" sz="2400" dirty="0">
                <a:hlinkClick r:id="rId3"/>
              </a:rPr>
              <a:t>https://www.youtube.com/playlist?list=PLCb8EhYsrW_vtENAJ18-FsW_PoE20ilAe</a:t>
            </a:r>
            <a:r>
              <a:rPr lang="de-DE" sz="2400" dirty="0"/>
              <a:t> </a:t>
            </a:r>
            <a:br>
              <a:rPr lang="de-DE" dirty="0"/>
            </a:br>
            <a:r>
              <a:rPr lang="de-DE" dirty="0"/>
              <a:t>(</a:t>
            </a:r>
            <a:r>
              <a:rPr lang="de-DE" dirty="0" err="1"/>
              <a:t>Spanning-Tree</a:t>
            </a:r>
            <a:r>
              <a:rPr lang="de-DE" dirty="0"/>
              <a:t> Playlist von Sebastian Philippi)</a:t>
            </a:r>
          </a:p>
          <a:p>
            <a:r>
              <a:rPr lang="de-DE" dirty="0">
                <a:hlinkClick r:id="rId4"/>
              </a:rPr>
              <a:t>https://ipcisco.com/lesson/network-topology-architectures/</a:t>
            </a:r>
            <a:r>
              <a:rPr lang="de-DE" dirty="0"/>
              <a:t> </a:t>
            </a:r>
            <a:br>
              <a:rPr lang="de-DE" dirty="0"/>
            </a:br>
            <a:r>
              <a:rPr lang="de-DE" dirty="0"/>
              <a:t>(Cisco 3-Schichten-Netzwerkmodell)</a:t>
            </a:r>
          </a:p>
          <a:p>
            <a:r>
              <a:rPr lang="de-DE" dirty="0">
                <a:hlinkClick r:id="rId5"/>
              </a:rPr>
              <a:t>https://www.youtube.com/watch?v=XHlr791Lid0</a:t>
            </a:r>
            <a:r>
              <a:rPr lang="de-DE" dirty="0"/>
              <a:t> </a:t>
            </a:r>
            <a:br>
              <a:rPr lang="de-DE" dirty="0"/>
            </a:br>
            <a:r>
              <a:rPr lang="de-DE" dirty="0"/>
              <a:t>(Engl. Video zum Cisco 2-Tier und 3-Tier Netzwerkmodell)</a:t>
            </a:r>
          </a:p>
          <a:p>
            <a:r>
              <a:rPr lang="de-DE" dirty="0">
                <a:hlinkClick r:id="rId6"/>
              </a:rPr>
              <a:t>https://www.youtube.com/watch?v=2IIYRHCD_e4</a:t>
            </a:r>
            <a:r>
              <a:rPr lang="de-DE" dirty="0"/>
              <a:t> </a:t>
            </a:r>
            <a:br>
              <a:rPr lang="de-DE" dirty="0"/>
            </a:br>
            <a:r>
              <a:rPr lang="de-DE" dirty="0"/>
              <a:t>(Engl. Video zu </a:t>
            </a:r>
            <a:r>
              <a:rPr lang="de-DE" dirty="0" err="1"/>
              <a:t>PortFast</a:t>
            </a:r>
            <a:r>
              <a:rPr lang="de-DE" dirty="0"/>
              <a:t>)</a:t>
            </a:r>
          </a:p>
          <a:p>
            <a:endParaRPr lang="de-DE" dirty="0"/>
          </a:p>
          <a:p>
            <a:endParaRPr lang="de-DE" dirty="0"/>
          </a:p>
        </p:txBody>
      </p:sp>
    </p:spTree>
    <p:extLst>
      <p:ext uri="{BB962C8B-B14F-4D97-AF65-F5344CB8AC3E}">
        <p14:creationId xmlns:p14="http://schemas.microsoft.com/office/powerpoint/2010/main" val="42087121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64F10C-BEFB-0E3E-020E-A5907DB3239E}"/>
              </a:ext>
            </a:extLst>
          </p:cNvPr>
          <p:cNvSpPr>
            <a:spLocks noGrp="1"/>
          </p:cNvSpPr>
          <p:nvPr>
            <p:ph type="title"/>
          </p:nvPr>
        </p:nvSpPr>
        <p:spPr/>
        <p:txBody>
          <a:bodyPr/>
          <a:lstStyle/>
          <a:p>
            <a:r>
              <a:rPr lang="de-DE" dirty="0"/>
              <a:t>Links zu Cisco / CCNA</a:t>
            </a:r>
          </a:p>
        </p:txBody>
      </p:sp>
      <p:sp>
        <p:nvSpPr>
          <p:cNvPr id="3" name="Inhaltsplatzhalter 2">
            <a:extLst>
              <a:ext uri="{FF2B5EF4-FFF2-40B4-BE49-F238E27FC236}">
                <a16:creationId xmlns:a16="http://schemas.microsoft.com/office/drawing/2014/main" id="{D84187F7-9275-6154-5465-A5835D857421}"/>
              </a:ext>
            </a:extLst>
          </p:cNvPr>
          <p:cNvSpPr>
            <a:spLocks noGrp="1"/>
          </p:cNvSpPr>
          <p:nvPr>
            <p:ph idx="1"/>
          </p:nvPr>
        </p:nvSpPr>
        <p:spPr>
          <a:xfrm>
            <a:off x="838200" y="1221377"/>
            <a:ext cx="11212286" cy="5636623"/>
          </a:xfrm>
        </p:spPr>
        <p:txBody>
          <a:bodyPr>
            <a:normAutofit fontScale="77500" lnSpcReduction="20000"/>
          </a:bodyPr>
          <a:lstStyle/>
          <a:p>
            <a:pPr>
              <a:lnSpc>
                <a:spcPct val="120000"/>
              </a:lnSpc>
            </a:pPr>
            <a:r>
              <a:rPr lang="de-DE" dirty="0"/>
              <a:t>Packet-Tracer Download: </a:t>
            </a:r>
            <a:r>
              <a:rPr lang="de-DE" dirty="0">
                <a:hlinkClick r:id="rId2"/>
              </a:rPr>
              <a:t>https://skillsforall.com/resources/lab-downloads</a:t>
            </a:r>
            <a:r>
              <a:rPr lang="de-DE" dirty="0"/>
              <a:t> </a:t>
            </a:r>
          </a:p>
          <a:p>
            <a:pPr>
              <a:lnSpc>
                <a:spcPct val="120000"/>
              </a:lnSpc>
            </a:pPr>
            <a:r>
              <a:rPr lang="de-DE" dirty="0"/>
              <a:t>Gebrauchte Cisco-Geräte</a:t>
            </a:r>
          </a:p>
          <a:p>
            <a:pPr lvl="1">
              <a:lnSpc>
                <a:spcPct val="120000"/>
              </a:lnSpc>
            </a:pPr>
            <a:r>
              <a:rPr lang="de-DE" dirty="0">
                <a:hlinkClick r:id="rId3"/>
              </a:rPr>
              <a:t>https://it-market.com/de/cisco</a:t>
            </a:r>
            <a:r>
              <a:rPr lang="de-DE" dirty="0"/>
              <a:t> </a:t>
            </a:r>
          </a:p>
          <a:p>
            <a:pPr lvl="1">
              <a:lnSpc>
                <a:spcPct val="120000"/>
              </a:lnSpc>
            </a:pPr>
            <a:r>
              <a:rPr lang="de-DE" dirty="0">
                <a:hlinkClick r:id="rId4"/>
              </a:rPr>
              <a:t>https://www.usedcisco.de/</a:t>
            </a:r>
            <a:r>
              <a:rPr lang="de-DE" dirty="0"/>
              <a:t> </a:t>
            </a:r>
          </a:p>
          <a:p>
            <a:pPr>
              <a:lnSpc>
                <a:spcPct val="120000"/>
              </a:lnSpc>
            </a:pPr>
            <a:r>
              <a:rPr lang="de-DE" dirty="0">
                <a:hlinkClick r:id="rId5"/>
              </a:rPr>
              <a:t>https://www.youtube.com/watch?v=1Z4ykbFgtwo</a:t>
            </a:r>
            <a:r>
              <a:rPr lang="de-DE" dirty="0"/>
              <a:t> </a:t>
            </a:r>
            <a:br>
              <a:rPr lang="de-DE" dirty="0"/>
            </a:br>
            <a:r>
              <a:rPr lang="de-DE" dirty="0"/>
              <a:t>(Video über die aktuelle CCNA Prüfung 200-301 von S. Philippi)</a:t>
            </a:r>
          </a:p>
          <a:p>
            <a:pPr>
              <a:lnSpc>
                <a:spcPct val="120000"/>
              </a:lnSpc>
            </a:pPr>
            <a:r>
              <a:rPr lang="de-DE" dirty="0">
                <a:hlinkClick r:id="rId6"/>
              </a:rPr>
              <a:t>https://www.youtube.com/playlist?list=PLxbwE86jKRgMpuZuLBivzlM8s2Dk5lXBQ</a:t>
            </a:r>
            <a:r>
              <a:rPr lang="de-DE" dirty="0"/>
              <a:t> </a:t>
            </a:r>
            <a:br>
              <a:rPr lang="de-DE" dirty="0"/>
            </a:br>
            <a:r>
              <a:rPr lang="de-DE" dirty="0"/>
              <a:t>(Kompletter CCNA Kurs von Jeremys IT-Lab, Englisch)</a:t>
            </a:r>
          </a:p>
          <a:p>
            <a:pPr>
              <a:lnSpc>
                <a:spcPct val="120000"/>
              </a:lnSpc>
            </a:pPr>
            <a:r>
              <a:rPr lang="de-DE" dirty="0">
                <a:hlinkClick r:id="rId7"/>
              </a:rPr>
              <a:t>https://www.youtube.com/playlist?list=PL2wsMnFHgO2qKNH0DXPitNj09LIwsW7MB</a:t>
            </a:r>
            <a:r>
              <a:rPr lang="de-DE" dirty="0"/>
              <a:t> </a:t>
            </a:r>
            <a:br>
              <a:rPr lang="de-DE" dirty="0"/>
            </a:br>
            <a:r>
              <a:rPr lang="de-DE" dirty="0"/>
              <a:t>(Videoreihe über den Packet-Tracer, Deutsch)</a:t>
            </a:r>
          </a:p>
          <a:p>
            <a:pPr>
              <a:lnSpc>
                <a:spcPct val="120000"/>
              </a:lnSpc>
            </a:pPr>
            <a:r>
              <a:rPr lang="de-DE" dirty="0">
                <a:hlinkClick r:id="rId8"/>
              </a:rPr>
              <a:t>https://www.ciscopress.com/store/ccna-200-301-official-cert-guide-volume-1-9780135792735</a:t>
            </a:r>
            <a:r>
              <a:rPr lang="de-DE" dirty="0"/>
              <a:t> </a:t>
            </a:r>
            <a:br>
              <a:rPr lang="de-DE" dirty="0"/>
            </a:br>
            <a:r>
              <a:rPr lang="de-DE" dirty="0"/>
              <a:t>(Buch: „Official </a:t>
            </a:r>
            <a:r>
              <a:rPr lang="de-DE" dirty="0" err="1"/>
              <a:t>Certification</a:t>
            </a:r>
            <a:r>
              <a:rPr lang="de-DE" dirty="0"/>
              <a:t> Guide“ von Cisco)</a:t>
            </a:r>
          </a:p>
          <a:p>
            <a:pPr>
              <a:lnSpc>
                <a:spcPct val="120000"/>
              </a:lnSpc>
            </a:pPr>
            <a:r>
              <a:rPr lang="de-DE" dirty="0">
                <a:hlinkClick r:id="rId9"/>
              </a:rPr>
              <a:t>https://www.r33net.de/cisco-router-konfiguration-befehlecommands/</a:t>
            </a:r>
            <a:r>
              <a:rPr lang="de-DE" dirty="0"/>
              <a:t> </a:t>
            </a:r>
            <a:br>
              <a:rPr lang="de-DE" dirty="0"/>
            </a:br>
            <a:r>
              <a:rPr lang="de-DE" dirty="0"/>
              <a:t>(Die wichtigsten Router-Konfigurations-Befehle in einer Liste)</a:t>
            </a:r>
          </a:p>
        </p:txBody>
      </p:sp>
    </p:spTree>
    <p:extLst>
      <p:ext uri="{BB962C8B-B14F-4D97-AF65-F5344CB8AC3E}">
        <p14:creationId xmlns:p14="http://schemas.microsoft.com/office/powerpoint/2010/main" val="3399182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271C7A-7AD3-4871-31D0-7EB377D8BDDD}"/>
              </a:ext>
            </a:extLst>
          </p:cNvPr>
          <p:cNvSpPr>
            <a:spLocks noGrp="1"/>
          </p:cNvSpPr>
          <p:nvPr>
            <p:ph type="title"/>
          </p:nvPr>
        </p:nvSpPr>
        <p:spPr/>
        <p:txBody>
          <a:bodyPr/>
          <a:lstStyle/>
          <a:p>
            <a:r>
              <a:rPr lang="de-DE" dirty="0"/>
              <a:t>Konfigurations-Modi von IOS</a:t>
            </a:r>
          </a:p>
        </p:txBody>
      </p:sp>
      <p:graphicFrame>
        <p:nvGraphicFramePr>
          <p:cNvPr id="4" name="Tabelle 3">
            <a:extLst>
              <a:ext uri="{FF2B5EF4-FFF2-40B4-BE49-F238E27FC236}">
                <a16:creationId xmlns:a16="http://schemas.microsoft.com/office/drawing/2014/main" id="{B7BE7F1A-E0D6-E668-337B-A40C0EFF8252}"/>
              </a:ext>
            </a:extLst>
          </p:cNvPr>
          <p:cNvGraphicFramePr>
            <a:graphicFrameLocks noGrp="1"/>
          </p:cNvGraphicFramePr>
          <p:nvPr>
            <p:extLst>
              <p:ext uri="{D42A27DB-BD31-4B8C-83A1-F6EECF244321}">
                <p14:modId xmlns:p14="http://schemas.microsoft.com/office/powerpoint/2010/main" val="139675729"/>
              </p:ext>
            </p:extLst>
          </p:nvPr>
        </p:nvGraphicFramePr>
        <p:xfrm>
          <a:off x="940439" y="1481521"/>
          <a:ext cx="10981137" cy="5425145"/>
        </p:xfrm>
        <a:graphic>
          <a:graphicData uri="http://schemas.openxmlformats.org/drawingml/2006/table">
            <a:tbl>
              <a:tblPr firstRow="1" firstCol="1" bandRow="1">
                <a:tableStyleId>{5C22544A-7EE6-4342-B048-85BDC9FD1C3A}</a:tableStyleId>
              </a:tblPr>
              <a:tblGrid>
                <a:gridCol w="1493436">
                  <a:extLst>
                    <a:ext uri="{9D8B030D-6E8A-4147-A177-3AD203B41FA5}">
                      <a16:colId xmlns:a16="http://schemas.microsoft.com/office/drawing/2014/main" val="3012975152"/>
                    </a:ext>
                  </a:extLst>
                </a:gridCol>
                <a:gridCol w="5954221">
                  <a:extLst>
                    <a:ext uri="{9D8B030D-6E8A-4147-A177-3AD203B41FA5}">
                      <a16:colId xmlns:a16="http://schemas.microsoft.com/office/drawing/2014/main" val="2013487640"/>
                    </a:ext>
                  </a:extLst>
                </a:gridCol>
                <a:gridCol w="1773936">
                  <a:extLst>
                    <a:ext uri="{9D8B030D-6E8A-4147-A177-3AD203B41FA5}">
                      <a16:colId xmlns:a16="http://schemas.microsoft.com/office/drawing/2014/main" val="4097405492"/>
                    </a:ext>
                  </a:extLst>
                </a:gridCol>
                <a:gridCol w="1759544">
                  <a:extLst>
                    <a:ext uri="{9D8B030D-6E8A-4147-A177-3AD203B41FA5}">
                      <a16:colId xmlns:a16="http://schemas.microsoft.com/office/drawing/2014/main" val="3187602019"/>
                    </a:ext>
                  </a:extLst>
                </a:gridCol>
              </a:tblGrid>
              <a:tr h="517103">
                <a:tc>
                  <a:txBody>
                    <a:bodyPr/>
                    <a:lstStyle/>
                    <a:p>
                      <a:pPr fontAlgn="base"/>
                      <a:r>
                        <a:rPr lang="de-DE" sz="1600" kern="0">
                          <a:effectLst/>
                        </a:rPr>
                        <a:t>Modus</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de-DE" sz="1600" kern="0" dirty="0">
                          <a:effectLst/>
                        </a:rPr>
                        <a:t>Nutzung</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en-US" sz="1600" kern="0" dirty="0">
                          <a:effectLst/>
                        </a:rPr>
                        <a:t>Wie man </a:t>
                      </a:r>
                      <a:r>
                        <a:rPr lang="en-US" sz="1600" kern="0" dirty="0" err="1">
                          <a:effectLst/>
                        </a:rPr>
                        <a:t>reinkommt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de-DE" sz="1600" kern="0" dirty="0">
                          <a:effectLst/>
                        </a:rPr>
                        <a:t>Prompt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1429319713"/>
                  </a:ext>
                </a:extLst>
              </a:tr>
              <a:tr h="464108">
                <a:tc>
                  <a:txBody>
                    <a:bodyPr/>
                    <a:lstStyle/>
                    <a:p>
                      <a:pPr fontAlgn="base">
                        <a:lnSpc>
                          <a:spcPts val="1730"/>
                        </a:lnSpc>
                        <a:spcAft>
                          <a:spcPts val="450"/>
                        </a:spcAft>
                      </a:pPr>
                      <a:r>
                        <a:rPr lang="de-DE" sz="1600" kern="0">
                          <a:effectLst/>
                        </a:rPr>
                        <a:t>User EXEC</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Der User EXEC Modus wird nach dem Login aktiv. Er erlaubt nur Zugriff auf Basisinformationen des Geräts, z.B. </a:t>
                      </a:r>
                      <a:r>
                        <a:rPr lang="de-DE" sz="1600" b="1" kern="0" dirty="0" err="1">
                          <a:effectLst/>
                        </a:rPr>
                        <a:t>show</a:t>
                      </a:r>
                      <a:r>
                        <a:rPr lang="de-DE" sz="1600" b="1" kern="0" dirty="0">
                          <a:effectLst/>
                        </a:rPr>
                        <a:t> </a:t>
                      </a:r>
                      <a:r>
                        <a:rPr lang="de-DE" sz="1600" b="1" kern="0" dirty="0" err="1">
                          <a:effectLst/>
                        </a:rPr>
                        <a:t>version</a:t>
                      </a:r>
                      <a:r>
                        <a:rPr lang="de-DE" sz="1600" kern="0" dirty="0">
                          <a:effectLst/>
                        </a:rPr>
                        <a: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Automatisch nach dem Log in.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Router&gt;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989768428"/>
                  </a:ext>
                </a:extLst>
              </a:tr>
              <a:tr h="1283112">
                <a:tc>
                  <a:txBody>
                    <a:bodyPr/>
                    <a:lstStyle/>
                    <a:p>
                      <a:pPr fontAlgn="base">
                        <a:lnSpc>
                          <a:spcPts val="1730"/>
                        </a:lnSpc>
                        <a:spcAft>
                          <a:spcPts val="450"/>
                        </a:spcAft>
                      </a:pPr>
                      <a:r>
                        <a:rPr lang="de-DE" sz="1600" kern="0" dirty="0" err="1">
                          <a:effectLst/>
                        </a:rPr>
                        <a:t>Privileged</a:t>
                      </a:r>
                      <a:r>
                        <a:rPr lang="de-DE" sz="1600" kern="0" dirty="0">
                          <a:effectLst/>
                        </a:rPr>
                        <a:t> EXEC</a:t>
                      </a:r>
                      <a:br>
                        <a:rPr lang="de-DE" sz="1600" kern="0" dirty="0">
                          <a:effectLst/>
                        </a:rPr>
                      </a:br>
                      <a:r>
                        <a:rPr lang="de-DE" sz="1600" kern="0" dirty="0">
                          <a:effectLst/>
                        </a:rPr>
                        <a:t>(</a:t>
                      </a:r>
                      <a:r>
                        <a:rPr lang="de-DE" sz="1600" kern="0" dirty="0" err="1">
                          <a:effectLst/>
                        </a:rPr>
                        <a:t>Enable</a:t>
                      </a:r>
                      <a:r>
                        <a:rPr lang="de-DE" sz="1600" kern="0" dirty="0">
                          <a:effectLst/>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de-DE" sz="1600" kern="0" dirty="0">
                          <a:effectLst/>
                        </a:rPr>
                        <a:t>Der </a:t>
                      </a:r>
                      <a:r>
                        <a:rPr lang="de-DE" sz="1600" kern="0" dirty="0" err="1">
                          <a:effectLst/>
                        </a:rPr>
                        <a:t>Privileged</a:t>
                      </a:r>
                      <a:r>
                        <a:rPr lang="de-DE" sz="1600" kern="0" dirty="0">
                          <a:effectLst/>
                        </a:rPr>
                        <a:t> EXEC Modus (meist </a:t>
                      </a:r>
                      <a:r>
                        <a:rPr lang="de-DE" sz="1600" kern="0" dirty="0" err="1">
                          <a:effectLst/>
                        </a:rPr>
                        <a:t>Enable</a:t>
                      </a:r>
                      <a:r>
                        <a:rPr lang="de-DE" sz="1600" kern="0" dirty="0">
                          <a:effectLst/>
                        </a:rPr>
                        <a:t> Mode genannt) erlaubt den Zugriff auf </a:t>
                      </a:r>
                      <a:r>
                        <a:rPr lang="de-DE" sz="1600" kern="0" dirty="0" err="1">
                          <a:effectLst/>
                        </a:rPr>
                        <a:t>detailierte</a:t>
                      </a:r>
                      <a:r>
                        <a:rPr lang="de-DE" sz="1600" kern="0" dirty="0">
                          <a:effectLst/>
                        </a:rPr>
                        <a:t> Informationen der Konfiguration. Konfigurationen können kopiert, gespeichert und geladen werden (</a:t>
                      </a:r>
                      <a:r>
                        <a:rPr lang="de-DE" sz="1600" b="1" kern="0" dirty="0" err="1">
                          <a:effectLst/>
                        </a:rPr>
                        <a:t>copy</a:t>
                      </a:r>
                      <a:r>
                        <a:rPr lang="de-DE" sz="1600" kern="0" dirty="0">
                          <a:effectLst/>
                        </a:rPr>
                        <a:t>). Das Gerät kann neu gestartet werden (</a:t>
                      </a:r>
                      <a:r>
                        <a:rPr lang="de-DE" sz="1600" b="1" kern="0" dirty="0" err="1">
                          <a:effectLst/>
                        </a:rPr>
                        <a:t>reload</a:t>
                      </a:r>
                      <a:r>
                        <a:rPr lang="de-DE" sz="1600" kern="0" dirty="0">
                          <a:effectLst/>
                        </a:rPr>
                        <a:t>). Viele Konfigurationsdetails können mit dem </a:t>
                      </a:r>
                      <a:r>
                        <a:rPr lang="de-DE" sz="1600" b="1" kern="0" dirty="0" err="1">
                          <a:effectLst/>
                        </a:rPr>
                        <a:t>show</a:t>
                      </a:r>
                      <a:r>
                        <a:rPr lang="de-DE" sz="1600" kern="0" dirty="0">
                          <a:effectLst/>
                        </a:rPr>
                        <a:t> – Befehl angezeigt werden. Der </a:t>
                      </a:r>
                      <a:r>
                        <a:rPr lang="de-DE" sz="1600" kern="0" dirty="0" err="1">
                          <a:effectLst/>
                        </a:rPr>
                        <a:t>Enable</a:t>
                      </a:r>
                      <a:r>
                        <a:rPr lang="de-DE" sz="1600" kern="0" dirty="0">
                          <a:effectLst/>
                        </a:rPr>
                        <a:t> Mode kann mit einem Passwort geschützt werden.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a:effectLst/>
                        </a:rPr>
                        <a:t>enable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a:effectLst/>
                        </a:rPr>
                        <a:t>Router#</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3580756700"/>
                  </a:ext>
                </a:extLst>
              </a:tr>
              <a:tr h="1078361">
                <a:tc>
                  <a:txBody>
                    <a:bodyPr/>
                    <a:lstStyle/>
                    <a:p>
                      <a:pPr fontAlgn="base">
                        <a:lnSpc>
                          <a:spcPts val="1730"/>
                        </a:lnSpc>
                        <a:spcAft>
                          <a:spcPts val="450"/>
                        </a:spcAft>
                      </a:pPr>
                      <a:r>
                        <a:rPr lang="de-DE" sz="1600" kern="0" dirty="0">
                          <a:effectLst/>
                        </a:rPr>
                        <a:t>Global </a:t>
                      </a:r>
                      <a:r>
                        <a:rPr lang="de-DE" sz="1600" kern="0" dirty="0" err="1">
                          <a:effectLst/>
                        </a:rPr>
                        <a:t>configuration</a:t>
                      </a:r>
                      <a:endParaRPr lang="de-DE" sz="1600" kern="0" dirty="0">
                        <a:effectLst/>
                      </a:endParaRPr>
                    </a:p>
                    <a:p>
                      <a:pPr fontAlgn="base">
                        <a:lnSpc>
                          <a:spcPts val="1730"/>
                        </a:lnSpc>
                        <a:spcAft>
                          <a:spcPts val="450"/>
                        </a:spcAft>
                      </a:pPr>
                      <a:r>
                        <a:rPr lang="de-DE" sz="1600" kern="0" dirty="0">
                          <a:effectLst/>
                          <a:latin typeface="Calibri" panose="020F0502020204030204" pitchFamily="34" charset="0"/>
                          <a:ea typeface="Arial Unicode MS"/>
                          <a:cs typeface="Times New Roman" panose="02020603050405020304" pitchFamily="18" charset="0"/>
                        </a:rPr>
                        <a:t>(</a:t>
                      </a:r>
                      <a:r>
                        <a:rPr lang="de-DE" sz="1600" kern="0" dirty="0" err="1">
                          <a:effectLst/>
                          <a:latin typeface="Calibri" panose="020F0502020204030204" pitchFamily="34" charset="0"/>
                          <a:ea typeface="Arial Unicode MS"/>
                          <a:cs typeface="Times New Roman" panose="02020603050405020304" pitchFamily="18" charset="0"/>
                        </a:rPr>
                        <a:t>Config</a:t>
                      </a:r>
                      <a:r>
                        <a:rPr lang="de-DE" sz="1600" kern="0" dirty="0">
                          <a:effectLst/>
                          <a:latin typeface="Calibri" panose="020F0502020204030204" pitchFamily="34" charset="0"/>
                          <a:ea typeface="Arial Unicode MS"/>
                          <a:cs typeface="Times New Roman" panose="02020603050405020304" pitchFamily="18" charset="0"/>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In diesem Modus kann man die Konfiguration des Gesamtgeräts (z.B. Hostname, Routing-Table, Routing-Protokolle, </a:t>
                      </a:r>
                      <a:r>
                        <a:rPr lang="de-DE" sz="1600" kern="0" dirty="0" err="1">
                          <a:effectLst/>
                        </a:rPr>
                        <a:t>Spanning-Tree</a:t>
                      </a:r>
                      <a:r>
                        <a:rPr lang="de-DE" sz="1600" kern="0" dirty="0">
                          <a:effectLst/>
                        </a:rPr>
                        <a:t>, Clock…) ändern. Zugriff auf die Befehle des </a:t>
                      </a:r>
                      <a:r>
                        <a:rPr lang="de-DE" sz="1600" kern="0" dirty="0" err="1">
                          <a:effectLst/>
                        </a:rPr>
                        <a:t>enable</a:t>
                      </a:r>
                      <a:r>
                        <a:rPr lang="de-DE" sz="1600" kern="0" dirty="0">
                          <a:effectLst/>
                        </a:rPr>
                        <a:t> Modus erhält man mit </a:t>
                      </a:r>
                      <a:r>
                        <a:rPr lang="de-DE" sz="1600" b="1" kern="0" dirty="0">
                          <a:effectLst/>
                        </a:rPr>
                        <a:t>do &lt;</a:t>
                      </a:r>
                      <a:r>
                        <a:rPr lang="de-DE" sz="1600" b="1" kern="0" dirty="0" err="1">
                          <a:effectLst/>
                        </a:rPr>
                        <a:t>befehl</a:t>
                      </a:r>
                      <a:r>
                        <a:rPr lang="de-DE" sz="1600" b="1" kern="0" dirty="0">
                          <a:effectLst/>
                        </a:rPr>
                        <a:t>&gt;</a:t>
                      </a:r>
                      <a:r>
                        <a:rPr lang="de-DE" sz="1600" kern="0" dirty="0">
                          <a:effectLst/>
                        </a:rPr>
                        <a:t>. Alternativ kann man den Global </a:t>
                      </a:r>
                      <a:r>
                        <a:rPr lang="de-DE" sz="1600" kern="0" dirty="0" err="1">
                          <a:effectLst/>
                        </a:rPr>
                        <a:t>Config</a:t>
                      </a:r>
                      <a:r>
                        <a:rPr lang="de-DE" sz="1600" kern="0" dirty="0">
                          <a:effectLst/>
                        </a:rPr>
                        <a:t>-Mode kann man mit </a:t>
                      </a:r>
                      <a:r>
                        <a:rPr lang="de-DE" sz="1600" b="1" kern="0" dirty="0" err="1">
                          <a:effectLst/>
                        </a:rPr>
                        <a:t>exit</a:t>
                      </a:r>
                      <a:r>
                        <a:rPr lang="de-DE" sz="1600" kern="0" dirty="0">
                          <a:effectLst/>
                        </a:rPr>
                        <a:t> oder </a:t>
                      </a:r>
                      <a:r>
                        <a:rPr lang="de-DE" sz="1600" b="1" kern="0" dirty="0">
                          <a:effectLst/>
                        </a:rPr>
                        <a:t>Strg-Z </a:t>
                      </a:r>
                      <a:r>
                        <a:rPr lang="de-DE" sz="1600" kern="0" dirty="0">
                          <a:effectLst/>
                        </a:rPr>
                        <a:t>verlassen um in den </a:t>
                      </a:r>
                      <a:r>
                        <a:rPr lang="de-DE" sz="1600" kern="0" dirty="0" err="1">
                          <a:effectLst/>
                        </a:rPr>
                        <a:t>Enable</a:t>
                      </a:r>
                      <a:r>
                        <a:rPr lang="de-DE" sz="1600" kern="0" dirty="0">
                          <a:effectLst/>
                        </a:rPr>
                        <a:t> Modus zu kommen.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a:effectLst/>
                        </a:rPr>
                        <a:t>configure terminal</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a:effectLst/>
                        </a:rPr>
                        <a:t>Router(config)#</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4222300286"/>
                  </a:ext>
                </a:extLst>
              </a:tr>
              <a:tr h="1900445">
                <a:tc>
                  <a:txBody>
                    <a:bodyPr/>
                    <a:lstStyle/>
                    <a:p>
                      <a:pPr fontAlgn="base">
                        <a:lnSpc>
                          <a:spcPts val="1730"/>
                        </a:lnSpc>
                        <a:spcAft>
                          <a:spcPts val="450"/>
                        </a:spcAft>
                      </a:pPr>
                      <a:r>
                        <a:rPr lang="de-DE" sz="1600" kern="0" dirty="0">
                          <a:effectLst/>
                        </a:rPr>
                        <a:t>Interface </a:t>
                      </a:r>
                      <a:r>
                        <a:rPr lang="de-DE" sz="1600" kern="0" dirty="0" err="1">
                          <a:effectLst/>
                        </a:rPr>
                        <a:t>configuration</a:t>
                      </a:r>
                      <a:r>
                        <a:rPr lang="de-DE" sz="1600" kern="0" dirty="0">
                          <a:effectLst/>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Die Interface-Konfiguration ermöglich </a:t>
                      </a:r>
                      <a:r>
                        <a:rPr lang="de-DE" sz="1600" kern="0" dirty="0" err="1">
                          <a:effectLst/>
                        </a:rPr>
                        <a:t>detailierte</a:t>
                      </a:r>
                      <a:r>
                        <a:rPr lang="de-DE" sz="1600" kern="0" dirty="0">
                          <a:effectLst/>
                        </a:rPr>
                        <a:t> Einstellungen zu einzelnen Schnittstellen, z.B. IP-Adresse, Shutdown des Ports, Speed usw. usw.</a:t>
                      </a:r>
                    </a:p>
                    <a:p>
                      <a:pPr fontAlgn="base">
                        <a:lnSpc>
                          <a:spcPts val="1730"/>
                        </a:lnSpc>
                        <a:spcAft>
                          <a:spcPts val="450"/>
                        </a:spcAft>
                      </a:pPr>
                      <a:r>
                        <a:rPr kumimoji="0" lang="de-DE" sz="1600" b="0" i="0" u="none" strike="noStrike" kern="0" cap="none" spc="0" normalizeH="0" baseline="0" noProof="0" dirty="0">
                          <a:ln>
                            <a:noFill/>
                          </a:ln>
                          <a:solidFill>
                            <a:prstClr val="black"/>
                          </a:solidFill>
                          <a:effectLst/>
                          <a:uLnTx/>
                          <a:uFillTx/>
                          <a:latin typeface="+mn-lt"/>
                          <a:ea typeface="+mn-ea"/>
                          <a:cs typeface="+mn-cs"/>
                        </a:rPr>
                        <a:t>Zugriff auf die Befehle des </a:t>
                      </a:r>
                      <a:r>
                        <a:rPr kumimoji="0" lang="de-DE" sz="1600" b="0" i="0" u="none" strike="noStrike" kern="0" cap="none" spc="0" normalizeH="0" baseline="0" noProof="0" dirty="0" err="1">
                          <a:ln>
                            <a:noFill/>
                          </a:ln>
                          <a:solidFill>
                            <a:prstClr val="black"/>
                          </a:solidFill>
                          <a:effectLst/>
                          <a:uLnTx/>
                          <a:uFillTx/>
                          <a:latin typeface="+mn-lt"/>
                          <a:ea typeface="+mn-ea"/>
                          <a:cs typeface="+mn-cs"/>
                        </a:rPr>
                        <a:t>enable</a:t>
                      </a:r>
                      <a:r>
                        <a:rPr kumimoji="0" lang="de-DE" sz="1600" b="0" i="0" u="none" strike="noStrike" kern="0" cap="none" spc="0" normalizeH="0" baseline="0" noProof="0" dirty="0">
                          <a:ln>
                            <a:noFill/>
                          </a:ln>
                          <a:solidFill>
                            <a:prstClr val="black"/>
                          </a:solidFill>
                          <a:effectLst/>
                          <a:uLnTx/>
                          <a:uFillTx/>
                          <a:latin typeface="+mn-lt"/>
                          <a:ea typeface="+mn-ea"/>
                          <a:cs typeface="+mn-cs"/>
                        </a:rPr>
                        <a:t>-Modus erhält man mit </a:t>
                      </a:r>
                      <a:r>
                        <a:rPr kumimoji="0" lang="de-DE" sz="1600" b="1" i="0" u="none" strike="noStrike" kern="0" cap="none" spc="0" normalizeH="0" baseline="0" noProof="0" dirty="0">
                          <a:ln>
                            <a:noFill/>
                          </a:ln>
                          <a:solidFill>
                            <a:prstClr val="black"/>
                          </a:solidFill>
                          <a:effectLst/>
                          <a:uLnTx/>
                          <a:uFillTx/>
                          <a:latin typeface="+mn-lt"/>
                          <a:ea typeface="+mn-ea"/>
                          <a:cs typeface="+mn-cs"/>
                        </a:rPr>
                        <a:t>do &lt;</a:t>
                      </a:r>
                      <a:r>
                        <a:rPr kumimoji="0" lang="de-DE" sz="1600" b="1" i="0" u="none" strike="noStrike" kern="0" cap="none" spc="0" normalizeH="0" baseline="0" noProof="0" dirty="0" err="1">
                          <a:ln>
                            <a:noFill/>
                          </a:ln>
                          <a:solidFill>
                            <a:prstClr val="black"/>
                          </a:solidFill>
                          <a:effectLst/>
                          <a:uLnTx/>
                          <a:uFillTx/>
                          <a:latin typeface="+mn-lt"/>
                          <a:ea typeface="+mn-ea"/>
                          <a:cs typeface="+mn-cs"/>
                        </a:rPr>
                        <a:t>befehl</a:t>
                      </a:r>
                      <a:r>
                        <a:rPr kumimoji="0" lang="de-DE" sz="1600" b="1" i="0" u="none" strike="noStrike" kern="0" cap="none" spc="0" normalizeH="0" baseline="0" noProof="0" dirty="0">
                          <a:ln>
                            <a:noFill/>
                          </a:ln>
                          <a:solidFill>
                            <a:prstClr val="black"/>
                          </a:solidFill>
                          <a:effectLst/>
                          <a:uLnTx/>
                          <a:uFillTx/>
                          <a:latin typeface="+mn-lt"/>
                          <a:ea typeface="+mn-ea"/>
                          <a:cs typeface="+mn-cs"/>
                        </a:rPr>
                        <a:t>&gt;</a:t>
                      </a:r>
                      <a:r>
                        <a:rPr kumimoji="0" lang="de-DE" sz="1600" b="0" i="0" u="none" strike="noStrike" kern="0" cap="none" spc="0" normalizeH="0" baseline="0" noProof="0" dirty="0">
                          <a:ln>
                            <a:noFill/>
                          </a:ln>
                          <a:solidFill>
                            <a:prstClr val="black"/>
                          </a:solidFill>
                          <a:effectLst/>
                          <a:uLnTx/>
                          <a:uFillTx/>
                          <a:latin typeface="+mn-lt"/>
                          <a:ea typeface="+mn-ea"/>
                          <a:cs typeface="+mn-cs"/>
                        </a:rPr>
                        <a:t>. Alternativ kann man den Interface </a:t>
                      </a:r>
                      <a:r>
                        <a:rPr kumimoji="0" lang="de-DE" sz="1600" b="0" i="0" u="none" strike="noStrike" kern="0" cap="none" spc="0" normalizeH="0" baseline="0" noProof="0" dirty="0" err="1">
                          <a:ln>
                            <a:noFill/>
                          </a:ln>
                          <a:solidFill>
                            <a:prstClr val="black"/>
                          </a:solidFill>
                          <a:effectLst/>
                          <a:uLnTx/>
                          <a:uFillTx/>
                          <a:latin typeface="+mn-lt"/>
                          <a:ea typeface="+mn-ea"/>
                          <a:cs typeface="+mn-cs"/>
                        </a:rPr>
                        <a:t>Config</a:t>
                      </a:r>
                      <a:r>
                        <a:rPr kumimoji="0" lang="de-DE" sz="1600" b="0" i="0" u="none" strike="noStrike" kern="0" cap="none" spc="0" normalizeH="0" baseline="0" noProof="0" dirty="0">
                          <a:ln>
                            <a:noFill/>
                          </a:ln>
                          <a:solidFill>
                            <a:prstClr val="black"/>
                          </a:solidFill>
                          <a:effectLst/>
                          <a:uLnTx/>
                          <a:uFillTx/>
                          <a:latin typeface="+mn-lt"/>
                          <a:ea typeface="+mn-ea"/>
                          <a:cs typeface="+mn-cs"/>
                        </a:rPr>
                        <a:t>-Mode kann man mit </a:t>
                      </a:r>
                      <a:r>
                        <a:rPr kumimoji="0" lang="de-DE" sz="1600" b="1" i="0" u="none" strike="noStrike" kern="0" cap="none" spc="0" normalizeH="0" baseline="0" noProof="0" dirty="0" err="1">
                          <a:ln>
                            <a:noFill/>
                          </a:ln>
                          <a:solidFill>
                            <a:prstClr val="black"/>
                          </a:solidFill>
                          <a:effectLst/>
                          <a:uLnTx/>
                          <a:uFillTx/>
                          <a:latin typeface="+mn-lt"/>
                          <a:ea typeface="+mn-ea"/>
                          <a:cs typeface="+mn-cs"/>
                        </a:rPr>
                        <a:t>exit</a:t>
                      </a:r>
                      <a:r>
                        <a:rPr kumimoji="0" lang="de-DE" sz="1600" b="0" i="0" u="none" strike="noStrike" kern="0" cap="none" spc="0" normalizeH="0" baseline="0" noProof="0" dirty="0">
                          <a:ln>
                            <a:noFill/>
                          </a:ln>
                          <a:solidFill>
                            <a:prstClr val="black"/>
                          </a:solidFill>
                          <a:effectLst/>
                          <a:uLnTx/>
                          <a:uFillTx/>
                          <a:latin typeface="+mn-lt"/>
                          <a:ea typeface="+mn-ea"/>
                          <a:cs typeface="+mn-cs"/>
                        </a:rPr>
                        <a:t> verlassen, um in den </a:t>
                      </a:r>
                      <a:r>
                        <a:rPr kumimoji="0" lang="de-DE" sz="1600" b="1" i="0" u="none" strike="noStrike" kern="0" cap="none" spc="0" normalizeH="0" baseline="0" noProof="0" dirty="0">
                          <a:ln>
                            <a:noFill/>
                          </a:ln>
                          <a:solidFill>
                            <a:prstClr val="black"/>
                          </a:solidFill>
                          <a:effectLst/>
                          <a:uLnTx/>
                          <a:uFillTx/>
                          <a:latin typeface="+mn-lt"/>
                          <a:ea typeface="+mn-ea"/>
                          <a:cs typeface="+mn-cs"/>
                        </a:rPr>
                        <a:t>Global </a:t>
                      </a:r>
                      <a:r>
                        <a:rPr kumimoji="0" lang="de-DE" sz="1600" b="1" i="0" u="none" strike="noStrike" kern="0" cap="none" spc="0" normalizeH="0" baseline="0" noProof="0" dirty="0" err="1">
                          <a:ln>
                            <a:noFill/>
                          </a:ln>
                          <a:solidFill>
                            <a:prstClr val="black"/>
                          </a:solidFill>
                          <a:effectLst/>
                          <a:uLnTx/>
                          <a:uFillTx/>
                          <a:latin typeface="+mn-lt"/>
                          <a:ea typeface="+mn-ea"/>
                          <a:cs typeface="+mn-cs"/>
                        </a:rPr>
                        <a:t>Config</a:t>
                      </a:r>
                      <a:r>
                        <a:rPr kumimoji="0" lang="de-DE" sz="1600" b="1" i="0" u="none" strike="noStrike" kern="0" cap="none" spc="0" normalizeH="0" baseline="0" noProof="0" dirty="0">
                          <a:ln>
                            <a:noFill/>
                          </a:ln>
                          <a:solidFill>
                            <a:prstClr val="black"/>
                          </a:solidFill>
                          <a:effectLst/>
                          <a:uLnTx/>
                          <a:uFillTx/>
                          <a:latin typeface="+mn-lt"/>
                          <a:ea typeface="+mn-ea"/>
                          <a:cs typeface="+mn-cs"/>
                        </a:rPr>
                        <a:t> Modus </a:t>
                      </a:r>
                      <a:r>
                        <a:rPr kumimoji="0" lang="de-DE" sz="1600" b="0" i="0" u="none" strike="noStrike" kern="0" cap="none" spc="0" normalizeH="0" baseline="0" noProof="0" dirty="0">
                          <a:ln>
                            <a:noFill/>
                          </a:ln>
                          <a:solidFill>
                            <a:prstClr val="black"/>
                          </a:solidFill>
                          <a:effectLst/>
                          <a:uLnTx/>
                          <a:uFillTx/>
                          <a:latin typeface="+mn-lt"/>
                          <a:ea typeface="+mn-ea"/>
                          <a:cs typeface="+mn-cs"/>
                        </a:rPr>
                        <a:t>zu kommen.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err="1">
                          <a:effectLst/>
                        </a:rPr>
                        <a:t>z.B.</a:t>
                      </a:r>
                      <a:r>
                        <a:rPr lang="en-US" sz="1600" kern="0" dirty="0">
                          <a:effectLst/>
                        </a:rPr>
                        <a:t> </a:t>
                      </a:r>
                    </a:p>
                    <a:p>
                      <a:pPr fontAlgn="base">
                        <a:lnSpc>
                          <a:spcPts val="1730"/>
                        </a:lnSpc>
                      </a:pPr>
                      <a:r>
                        <a:rPr lang="en-US" sz="1600" kern="0" dirty="0">
                          <a:solidFill>
                            <a:schemeClr val="dk1"/>
                          </a:solidFill>
                          <a:effectLst/>
                          <a:latin typeface="+mn-lt"/>
                          <a:ea typeface="+mn-ea"/>
                          <a:cs typeface="+mn-cs"/>
                        </a:rPr>
                        <a:t>interface gig0/1</a:t>
                      </a:r>
                    </a:p>
                    <a:p>
                      <a:pPr fontAlgn="base">
                        <a:lnSpc>
                          <a:spcPts val="1730"/>
                        </a:lnSpc>
                      </a:pPr>
                      <a:r>
                        <a:rPr lang="de-DE" sz="1600" kern="0" dirty="0">
                          <a:solidFill>
                            <a:schemeClr val="dk1"/>
                          </a:solidFill>
                          <a:effectLst/>
                          <a:latin typeface="+mn-lt"/>
                          <a:ea typeface="+mn-ea"/>
                          <a:cs typeface="+mn-cs"/>
                        </a:rPr>
                        <a:t>interface fa0/1</a:t>
                      </a:r>
                    </a:p>
                    <a:p>
                      <a:pPr marL="0" marR="0" lvl="0" indent="0" algn="l" defTabSz="914400" rtl="0" eaLnBrk="1" fontAlgn="base" latinLnBrk="0" hangingPunct="1">
                        <a:lnSpc>
                          <a:spcPts val="1730"/>
                        </a:lnSpc>
                        <a:spcBef>
                          <a:spcPts val="0"/>
                        </a:spcBef>
                        <a:spcAft>
                          <a:spcPts val="0"/>
                        </a:spcAft>
                        <a:buClrTx/>
                        <a:buSzTx/>
                        <a:buFontTx/>
                        <a:buNone/>
                        <a:tabLst/>
                        <a:defRPr/>
                      </a:pPr>
                      <a:r>
                        <a:rPr lang="de-DE" sz="1600" kern="0" dirty="0">
                          <a:solidFill>
                            <a:schemeClr val="dk1"/>
                          </a:solidFill>
                          <a:effectLst/>
                          <a:latin typeface="+mn-lt"/>
                          <a:ea typeface="+mn-ea"/>
                          <a:cs typeface="+mn-cs"/>
                        </a:rPr>
                        <a:t>interface </a:t>
                      </a:r>
                      <a:r>
                        <a:rPr lang="de-DE" sz="1600" kern="0" dirty="0" err="1">
                          <a:solidFill>
                            <a:schemeClr val="dk1"/>
                          </a:solidFill>
                          <a:effectLst/>
                          <a:latin typeface="+mn-lt"/>
                          <a:ea typeface="+mn-ea"/>
                          <a:cs typeface="+mn-cs"/>
                        </a:rPr>
                        <a:t>vlan</a:t>
                      </a:r>
                      <a:r>
                        <a:rPr lang="de-DE" sz="1600" kern="0" dirty="0">
                          <a:solidFill>
                            <a:schemeClr val="dk1"/>
                          </a:solidFill>
                          <a:effectLst/>
                          <a:latin typeface="+mn-lt"/>
                          <a:ea typeface="+mn-ea"/>
                          <a:cs typeface="+mn-cs"/>
                        </a:rPr>
                        <a:t> 1</a:t>
                      </a:r>
                    </a:p>
                    <a:p>
                      <a:pPr fontAlgn="base">
                        <a:lnSpc>
                          <a:spcPts val="1730"/>
                        </a:lnSpc>
                      </a:pPr>
                      <a:endParaRPr lang="de-DE" sz="1600" kern="0" dirty="0">
                        <a:solidFill>
                          <a:schemeClr val="dk1"/>
                        </a:solidFill>
                        <a:effectLst/>
                        <a:latin typeface="+mn-lt"/>
                        <a:ea typeface="+mn-ea"/>
                        <a:cs typeface="+mn-cs"/>
                      </a:endParaRPr>
                    </a:p>
                  </a:txBody>
                  <a:tcPr marL="40306" marR="28790" marT="28790" marB="28790"/>
                </a:tc>
                <a:tc>
                  <a:txBody>
                    <a:bodyPr/>
                    <a:lstStyle/>
                    <a:p>
                      <a:pPr fontAlgn="base">
                        <a:lnSpc>
                          <a:spcPts val="1730"/>
                        </a:lnSpc>
                        <a:spcAft>
                          <a:spcPts val="450"/>
                        </a:spcAft>
                      </a:pPr>
                      <a:r>
                        <a:rPr lang="de-DE" sz="1600" kern="0" dirty="0">
                          <a:effectLst/>
                        </a:rPr>
                        <a:t>Router(</a:t>
                      </a:r>
                      <a:r>
                        <a:rPr lang="de-DE" sz="1600" kern="0" dirty="0" err="1">
                          <a:effectLst/>
                        </a:rPr>
                        <a:t>config-if</a:t>
                      </a:r>
                      <a:r>
                        <a:rPr lang="de-DE" sz="1600" kern="0" dirty="0">
                          <a:effectLst/>
                        </a:rPr>
                        <a: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2886124049"/>
                  </a:ext>
                </a:extLst>
              </a:tr>
            </a:tbl>
          </a:graphicData>
        </a:graphic>
      </p:graphicFrame>
    </p:spTree>
    <p:extLst>
      <p:ext uri="{BB962C8B-B14F-4D97-AF65-F5344CB8AC3E}">
        <p14:creationId xmlns:p14="http://schemas.microsoft.com/office/powerpoint/2010/main" val="1320223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F2E3B12-7BA9-6660-A7E4-CEA4EB4EDB75}"/>
              </a:ext>
            </a:extLst>
          </p:cNvPr>
          <p:cNvSpPr>
            <a:spLocks noGrp="1"/>
          </p:cNvSpPr>
          <p:nvPr>
            <p:ph type="title"/>
          </p:nvPr>
        </p:nvSpPr>
        <p:spPr/>
        <p:txBody>
          <a:bodyPr/>
          <a:lstStyle/>
          <a:p>
            <a:r>
              <a:rPr lang="de-DE" dirty="0"/>
              <a:t>Grundsätzliches zu IOS Befehlen</a:t>
            </a:r>
          </a:p>
        </p:txBody>
      </p:sp>
      <p:sp>
        <p:nvSpPr>
          <p:cNvPr id="3" name="Inhaltsplatzhalter 2">
            <a:extLst>
              <a:ext uri="{FF2B5EF4-FFF2-40B4-BE49-F238E27FC236}">
                <a16:creationId xmlns:a16="http://schemas.microsoft.com/office/drawing/2014/main" id="{6AECC64E-F46D-4034-4F5D-2E6AA5923CFA}"/>
              </a:ext>
            </a:extLst>
          </p:cNvPr>
          <p:cNvSpPr>
            <a:spLocks noGrp="1"/>
          </p:cNvSpPr>
          <p:nvPr>
            <p:ph idx="1"/>
          </p:nvPr>
        </p:nvSpPr>
        <p:spPr/>
        <p:txBody>
          <a:bodyPr>
            <a:normAutofit lnSpcReduction="10000"/>
          </a:bodyPr>
          <a:lstStyle/>
          <a:p>
            <a:r>
              <a:rPr lang="de-DE" dirty="0"/>
              <a:t>Fast alle IOS-Befehle können unvollständig eingeben werden, solange sie nicht doppeldeutig sind:</a:t>
            </a:r>
            <a:br>
              <a:rPr lang="de-DE" dirty="0"/>
            </a:br>
            <a:r>
              <a:rPr lang="de-DE" dirty="0"/>
              <a:t>z.B. statt </a:t>
            </a:r>
            <a:r>
              <a:rPr lang="de-DE" b="1" dirty="0"/>
              <a:t>copy </a:t>
            </a:r>
            <a:r>
              <a:rPr lang="de-DE" b="1" dirty="0" err="1"/>
              <a:t>running-config</a:t>
            </a:r>
            <a:r>
              <a:rPr lang="de-DE" b="1" dirty="0"/>
              <a:t> </a:t>
            </a:r>
            <a:r>
              <a:rPr lang="de-DE" b="1" dirty="0" err="1"/>
              <a:t>startup-config</a:t>
            </a:r>
            <a:r>
              <a:rPr lang="de-DE" b="1" dirty="0"/>
              <a:t> </a:t>
            </a:r>
            <a:r>
              <a:rPr lang="de-DE" dirty="0">
                <a:sym typeface="Wingdings" panose="05000000000000000000" pitchFamily="2" charset="2"/>
              </a:rPr>
              <a:t> </a:t>
            </a:r>
            <a:r>
              <a:rPr lang="de-DE" b="1" dirty="0">
                <a:sym typeface="Wingdings" panose="05000000000000000000" pitchFamily="2" charset="2"/>
              </a:rPr>
              <a:t>cop ru st</a:t>
            </a:r>
          </a:p>
          <a:p>
            <a:r>
              <a:rPr lang="de-DE" dirty="0">
                <a:sym typeface="Wingdings" panose="05000000000000000000" pitchFamily="2" charset="2"/>
              </a:rPr>
              <a:t>Befehle können mit einem "</a:t>
            </a:r>
            <a:r>
              <a:rPr lang="de-DE" b="1" dirty="0">
                <a:sym typeface="Wingdings" panose="05000000000000000000" pitchFamily="2" charset="2"/>
              </a:rPr>
              <a:t>?</a:t>
            </a:r>
            <a:r>
              <a:rPr lang="de-DE" dirty="0">
                <a:sym typeface="Wingdings" panose="05000000000000000000" pitchFamily="2" charset="2"/>
              </a:rPr>
              <a:t>" beendet werden um alle Möglichkeiten des Befehls anzeigen zu lassen, z.B. </a:t>
            </a:r>
            <a:r>
              <a:rPr lang="de-DE" b="1" dirty="0" err="1">
                <a:sym typeface="Wingdings" panose="05000000000000000000" pitchFamily="2" charset="2"/>
              </a:rPr>
              <a:t>show</a:t>
            </a:r>
            <a:r>
              <a:rPr lang="de-DE" b="1" dirty="0">
                <a:sym typeface="Wingdings" panose="05000000000000000000" pitchFamily="2" charset="2"/>
              </a:rPr>
              <a:t> ? </a:t>
            </a:r>
            <a:r>
              <a:rPr lang="de-DE" dirty="0">
                <a:sym typeface="Wingdings" panose="05000000000000000000" pitchFamily="2" charset="2"/>
              </a:rPr>
              <a:t>Das funktioniert auch bei unvollständigen oder mehrdeutigen Befehlen!</a:t>
            </a:r>
          </a:p>
          <a:p>
            <a:r>
              <a:rPr lang="de-DE" dirty="0">
                <a:sym typeface="Wingdings" panose="05000000000000000000" pitchFamily="2" charset="2"/>
              </a:rPr>
              <a:t>Jeder Konfigurations-Modus hat eine eigene </a:t>
            </a:r>
            <a:r>
              <a:rPr lang="de-DE" dirty="0" err="1">
                <a:sym typeface="Wingdings" panose="05000000000000000000" pitchFamily="2" charset="2"/>
              </a:rPr>
              <a:t>History</a:t>
            </a:r>
            <a:r>
              <a:rPr lang="de-DE" dirty="0">
                <a:sym typeface="Wingdings" panose="05000000000000000000" pitchFamily="2" charset="2"/>
              </a:rPr>
              <a:t>, die man mit den Pfeiltasten durchforsten kann. Alternativ </a:t>
            </a:r>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history</a:t>
            </a:r>
            <a:r>
              <a:rPr lang="de-DE" b="1" dirty="0">
                <a:sym typeface="Wingdings" panose="05000000000000000000" pitchFamily="2" charset="2"/>
              </a:rPr>
              <a:t> </a:t>
            </a:r>
            <a:r>
              <a:rPr lang="de-DE" dirty="0">
                <a:sym typeface="Wingdings" panose="05000000000000000000" pitchFamily="2" charset="2"/>
              </a:rPr>
              <a:t>eingeben.</a:t>
            </a:r>
          </a:p>
          <a:p>
            <a:r>
              <a:rPr lang="de-DE" dirty="0" err="1">
                <a:sym typeface="Wingdings" panose="05000000000000000000" pitchFamily="2" charset="2"/>
              </a:rPr>
              <a:t>Autocomplete</a:t>
            </a:r>
            <a:r>
              <a:rPr lang="de-DE" dirty="0">
                <a:sym typeface="Wingdings" panose="05000000000000000000" pitchFamily="2" charset="2"/>
              </a:rPr>
              <a:t> wird mit der </a:t>
            </a:r>
            <a:r>
              <a:rPr lang="de-DE" b="1" dirty="0">
                <a:sym typeface="Wingdings" panose="05000000000000000000" pitchFamily="2" charset="2"/>
              </a:rPr>
              <a:t>&lt;TAB&gt;</a:t>
            </a:r>
            <a:r>
              <a:rPr lang="de-DE" dirty="0">
                <a:sym typeface="Wingdings" panose="05000000000000000000" pitchFamily="2" charset="2"/>
              </a:rPr>
              <a:t>-Taste aufgerufen (falls der Befehl unzweideutig ist)</a:t>
            </a:r>
          </a:p>
          <a:p>
            <a:r>
              <a:rPr lang="de-DE" dirty="0">
                <a:sym typeface="Wingdings" panose="05000000000000000000" pitchFamily="2" charset="2"/>
              </a:rPr>
              <a:t>Viele IOS-Befehle können negiert werden in dem vor dem Befehl ein </a:t>
            </a:r>
            <a:r>
              <a:rPr lang="de-DE" b="1" dirty="0" err="1">
                <a:sym typeface="Wingdings" panose="05000000000000000000" pitchFamily="2" charset="2"/>
              </a:rPr>
              <a:t>no</a:t>
            </a:r>
            <a:r>
              <a:rPr lang="de-DE" dirty="0">
                <a:sym typeface="Wingdings" panose="05000000000000000000" pitchFamily="2" charset="2"/>
              </a:rPr>
              <a:t> gesetzt wird, z.B. </a:t>
            </a:r>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address</a:t>
            </a:r>
            <a:r>
              <a:rPr lang="de-DE" b="1" dirty="0">
                <a:sym typeface="Wingdings" panose="05000000000000000000" pitchFamily="2" charset="2"/>
              </a:rPr>
              <a:t> 192.168.1.1 </a:t>
            </a:r>
            <a:r>
              <a:rPr lang="de-DE" dirty="0">
                <a:sym typeface="Wingdings" panose="05000000000000000000" pitchFamily="2" charset="2"/>
              </a:rPr>
              <a:t>löscht eine IP-Adresse vom Gerät.</a:t>
            </a:r>
          </a:p>
        </p:txBody>
      </p:sp>
    </p:spTree>
    <p:extLst>
      <p:ext uri="{BB962C8B-B14F-4D97-AF65-F5344CB8AC3E}">
        <p14:creationId xmlns:p14="http://schemas.microsoft.com/office/powerpoint/2010/main" val="781383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F9CED4-04DA-48AB-A366-0450CB0CA736}"/>
              </a:ext>
            </a:extLst>
          </p:cNvPr>
          <p:cNvSpPr>
            <a:spLocks noGrp="1"/>
          </p:cNvSpPr>
          <p:nvPr>
            <p:ph type="title"/>
          </p:nvPr>
        </p:nvSpPr>
        <p:spPr/>
        <p:txBody>
          <a:bodyPr/>
          <a:lstStyle/>
          <a:p>
            <a:r>
              <a:rPr lang="de-DE" dirty="0"/>
              <a:t>Wichtige Befehle im </a:t>
            </a:r>
            <a:r>
              <a:rPr lang="de-DE" dirty="0" err="1"/>
              <a:t>Enable</a:t>
            </a:r>
            <a:r>
              <a:rPr lang="de-DE" dirty="0"/>
              <a:t> Mode</a:t>
            </a:r>
          </a:p>
        </p:txBody>
      </p:sp>
      <p:sp>
        <p:nvSpPr>
          <p:cNvPr id="3" name="Inhaltsplatzhalter 2">
            <a:extLst>
              <a:ext uri="{FF2B5EF4-FFF2-40B4-BE49-F238E27FC236}">
                <a16:creationId xmlns:a16="http://schemas.microsoft.com/office/drawing/2014/main" id="{6527142D-461A-2E04-6C10-5ABD5EECEFD1}"/>
              </a:ext>
            </a:extLst>
          </p:cNvPr>
          <p:cNvSpPr>
            <a:spLocks noGrp="1"/>
          </p:cNvSpPr>
          <p:nvPr>
            <p:ph idx="1"/>
          </p:nvPr>
        </p:nvSpPr>
        <p:spPr>
          <a:xfrm>
            <a:off x="838200" y="1505666"/>
            <a:ext cx="11234630" cy="5204517"/>
          </a:xfrm>
        </p:spPr>
        <p:txBody>
          <a:bodyPr>
            <a:normAutofit fontScale="62500" lnSpcReduction="20000"/>
          </a:bodyPr>
          <a:lstStyle/>
          <a:p>
            <a:r>
              <a:rPr lang="de-DE" b="1" dirty="0" err="1"/>
              <a:t>show</a:t>
            </a:r>
            <a:r>
              <a:rPr lang="de-DE" b="1" dirty="0"/>
              <a:t> </a:t>
            </a:r>
            <a:r>
              <a:rPr lang="de-DE" b="1" dirty="0" err="1"/>
              <a:t>running-config</a:t>
            </a:r>
            <a:r>
              <a:rPr lang="de-DE" b="1" dirty="0"/>
              <a:t> </a:t>
            </a:r>
            <a:r>
              <a:rPr lang="de-DE" dirty="0">
                <a:sym typeface="Wingdings" panose="05000000000000000000" pitchFamily="2" charset="2"/>
              </a:rPr>
              <a:t> Zeigt die aktuell laufende </a:t>
            </a:r>
            <a:r>
              <a:rPr lang="de-DE" dirty="0" err="1">
                <a:sym typeface="Wingdings" panose="05000000000000000000" pitchFamily="2" charset="2"/>
              </a:rPr>
              <a:t>Config</a:t>
            </a:r>
            <a:r>
              <a:rPr lang="de-DE" dirty="0">
                <a:sym typeface="Wingdings" panose="05000000000000000000" pitchFamily="2" charset="2"/>
              </a:rPr>
              <a:t>-Datei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startup-config</a:t>
            </a:r>
            <a:r>
              <a:rPr lang="de-DE" b="1" dirty="0">
                <a:sym typeface="Wingdings" panose="05000000000000000000" pitchFamily="2" charset="2"/>
              </a:rPr>
              <a:t> </a:t>
            </a:r>
            <a:r>
              <a:rPr lang="de-DE" dirty="0">
                <a:sym typeface="Wingdings" panose="05000000000000000000" pitchFamily="2" charset="2"/>
              </a:rPr>
              <a:t> Zeigt die aktuell gespeicherte </a:t>
            </a:r>
            <a:r>
              <a:rPr lang="de-DE" dirty="0" err="1">
                <a:sym typeface="Wingdings" panose="05000000000000000000" pitchFamily="2" charset="2"/>
              </a:rPr>
              <a:t>Config</a:t>
            </a:r>
            <a:r>
              <a:rPr lang="de-DE" dirty="0">
                <a:sym typeface="Wingdings" panose="05000000000000000000" pitchFamily="2" charset="2"/>
              </a:rPr>
              <a:t> an</a:t>
            </a:r>
          </a:p>
          <a:p>
            <a:r>
              <a:rPr lang="de-DE" b="1" dirty="0" err="1">
                <a:sym typeface="Wingdings" panose="05000000000000000000" pitchFamily="2" charset="2"/>
              </a:rPr>
              <a:t>copy</a:t>
            </a:r>
            <a:r>
              <a:rPr lang="de-DE" b="1" dirty="0">
                <a:sym typeface="Wingdings" panose="05000000000000000000" pitchFamily="2" charset="2"/>
              </a:rPr>
              <a:t> </a:t>
            </a:r>
            <a:r>
              <a:rPr lang="de-DE" b="1" dirty="0" err="1">
                <a:sym typeface="Wingdings" panose="05000000000000000000" pitchFamily="2" charset="2"/>
              </a:rPr>
              <a:t>runn</a:t>
            </a:r>
            <a:r>
              <a:rPr lang="de-DE" b="1" dirty="0">
                <a:sym typeface="Wingdings" panose="05000000000000000000" pitchFamily="2" charset="2"/>
              </a:rPr>
              <a:t> </a:t>
            </a:r>
            <a:r>
              <a:rPr lang="de-DE" b="1" dirty="0" err="1">
                <a:sym typeface="Wingdings" panose="05000000000000000000" pitchFamily="2" charset="2"/>
              </a:rPr>
              <a:t>start</a:t>
            </a:r>
            <a:r>
              <a:rPr lang="de-DE" b="1" dirty="0">
                <a:sym typeface="Wingdings" panose="05000000000000000000" pitchFamily="2" charset="2"/>
              </a:rPr>
              <a:t> </a:t>
            </a:r>
            <a:r>
              <a:rPr lang="de-DE" dirty="0">
                <a:sym typeface="Wingdings" panose="05000000000000000000" pitchFamily="2" charset="2"/>
              </a:rPr>
              <a:t> (</a:t>
            </a:r>
            <a:r>
              <a:rPr lang="de-DE" dirty="0" err="1">
                <a:sym typeface="Wingdings" panose="05000000000000000000" pitchFamily="2" charset="2"/>
              </a:rPr>
              <a:t>copy</a:t>
            </a:r>
            <a:r>
              <a:rPr lang="de-DE" dirty="0">
                <a:sym typeface="Wingdings" panose="05000000000000000000" pitchFamily="2" charset="2"/>
              </a:rPr>
              <a:t> </a:t>
            </a:r>
            <a:r>
              <a:rPr lang="de-DE" dirty="0" err="1">
                <a:sym typeface="Wingdings" panose="05000000000000000000" pitchFamily="2" charset="2"/>
              </a:rPr>
              <a:t>running-config</a:t>
            </a:r>
            <a:r>
              <a:rPr lang="de-DE" dirty="0">
                <a:sym typeface="Wingdings" panose="05000000000000000000" pitchFamily="2" charset="2"/>
              </a:rPr>
              <a:t> </a:t>
            </a:r>
            <a:r>
              <a:rPr lang="de-DE" dirty="0" err="1">
                <a:sym typeface="Wingdings" panose="05000000000000000000" pitchFamily="2" charset="2"/>
              </a:rPr>
              <a:t>startup-config</a:t>
            </a:r>
            <a:r>
              <a:rPr lang="de-DE" dirty="0">
                <a:sym typeface="Wingdings" panose="05000000000000000000" pitchFamily="2" charset="2"/>
              </a:rPr>
              <a:t>) speichert die aktuell laufende </a:t>
            </a:r>
            <a:r>
              <a:rPr lang="de-DE" dirty="0" err="1">
                <a:sym typeface="Wingdings" panose="05000000000000000000" pitchFamily="2" charset="2"/>
              </a:rPr>
              <a:t>Config</a:t>
            </a:r>
            <a:r>
              <a:rPr lang="de-DE" dirty="0">
                <a:sym typeface="Wingdings" panose="05000000000000000000" pitchFamily="2" charset="2"/>
              </a:rPr>
              <a:t> dauerhaft ab</a:t>
            </a:r>
          </a:p>
          <a:p>
            <a:r>
              <a:rPr lang="de-DE" sz="2900" b="1" dirty="0" err="1">
                <a:sym typeface="Wingdings" panose="05000000000000000000" pitchFamily="2" charset="2"/>
              </a:rPr>
              <a:t>write</a:t>
            </a:r>
            <a:r>
              <a:rPr lang="de-DE" sz="2900" b="1" dirty="0">
                <a:sym typeface="Wingdings" panose="05000000000000000000" pitchFamily="2" charset="2"/>
              </a:rPr>
              <a:t> </a:t>
            </a:r>
            <a:r>
              <a:rPr lang="de-DE" dirty="0">
                <a:sym typeface="Wingdings" panose="05000000000000000000" pitchFamily="2" charset="2"/>
              </a:rPr>
              <a:t> Macht exakt das Gleiche wie </a:t>
            </a:r>
            <a:r>
              <a:rPr lang="de-DE" sz="2900" b="1" dirty="0" err="1">
                <a:sym typeface="Wingdings" panose="05000000000000000000" pitchFamily="2" charset="2"/>
              </a:rPr>
              <a:t>copy</a:t>
            </a:r>
            <a:r>
              <a:rPr lang="de-DE" sz="2900" b="1" dirty="0">
                <a:sym typeface="Wingdings" panose="05000000000000000000" pitchFamily="2" charset="2"/>
              </a:rPr>
              <a:t> </a:t>
            </a:r>
            <a:r>
              <a:rPr lang="de-DE" sz="2900" b="1" dirty="0" err="1">
                <a:sym typeface="Wingdings" panose="05000000000000000000" pitchFamily="2" charset="2"/>
              </a:rPr>
              <a:t>running-config</a:t>
            </a:r>
            <a:r>
              <a:rPr lang="de-DE" sz="2900" b="1" dirty="0">
                <a:sym typeface="Wingdings" panose="05000000000000000000" pitchFamily="2" charset="2"/>
              </a:rPr>
              <a:t> </a:t>
            </a:r>
            <a:r>
              <a:rPr lang="de-DE" sz="2900" b="1" dirty="0" err="1">
                <a:sym typeface="Wingdings" panose="05000000000000000000" pitchFamily="2" charset="2"/>
              </a:rPr>
              <a:t>startup-config</a:t>
            </a:r>
            <a:endParaRPr lang="de-DE" sz="2900" b="1" dirty="0">
              <a:sym typeface="Wingdings" panose="05000000000000000000" pitchFamily="2" charset="2"/>
            </a:endParaRPr>
          </a:p>
          <a:p>
            <a:r>
              <a:rPr lang="de-DE" b="1" dirty="0" err="1">
                <a:sym typeface="Wingdings" panose="05000000000000000000" pitchFamily="2" charset="2"/>
              </a:rPr>
              <a:t>conf</a:t>
            </a:r>
            <a:r>
              <a:rPr lang="de-DE" b="1" dirty="0">
                <a:sym typeface="Wingdings" panose="05000000000000000000" pitchFamily="2" charset="2"/>
              </a:rPr>
              <a:t> t</a:t>
            </a:r>
            <a:r>
              <a:rPr lang="de-DE" dirty="0">
                <a:sym typeface="Wingdings" panose="05000000000000000000" pitchFamily="2" charset="2"/>
              </a:rPr>
              <a:t>  (</a:t>
            </a:r>
            <a:r>
              <a:rPr lang="de-DE" dirty="0" err="1">
                <a:sym typeface="Wingdings" panose="05000000000000000000" pitchFamily="2" charset="2"/>
              </a:rPr>
              <a:t>configure</a:t>
            </a:r>
            <a:r>
              <a:rPr lang="de-DE" dirty="0">
                <a:sym typeface="Wingdings" panose="05000000000000000000" pitchFamily="2" charset="2"/>
              </a:rPr>
              <a:t> terminal) wechselt in den </a:t>
            </a:r>
            <a:r>
              <a:rPr lang="de-DE" dirty="0" err="1">
                <a:sym typeface="Wingdings" panose="05000000000000000000" pitchFamily="2" charset="2"/>
              </a:rPr>
              <a:t>Config</a:t>
            </a:r>
            <a:r>
              <a:rPr lang="de-DE" dirty="0">
                <a:sym typeface="Wingdings" panose="05000000000000000000" pitchFamily="2" charset="2"/>
              </a:rPr>
              <a:t>-Modus</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version</a:t>
            </a:r>
            <a:r>
              <a:rPr lang="de-DE" b="1" dirty="0">
                <a:sym typeface="Wingdings" panose="05000000000000000000" pitchFamily="2" charset="2"/>
              </a:rPr>
              <a:t> </a:t>
            </a:r>
            <a:r>
              <a:rPr lang="de-DE" dirty="0">
                <a:sym typeface="Wingdings" panose="05000000000000000000" pitchFamily="2" charset="2"/>
              </a:rPr>
              <a:t> Zeigt Infos über IOS und Hardware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clock</a:t>
            </a:r>
            <a:r>
              <a:rPr lang="de-DE" b="1" dirty="0">
                <a:sym typeface="Wingdings" panose="05000000000000000000" pitchFamily="2" charset="2"/>
              </a:rPr>
              <a:t> </a:t>
            </a:r>
            <a:r>
              <a:rPr lang="de-DE" dirty="0">
                <a:sym typeface="Wingdings" panose="05000000000000000000" pitchFamily="2" charset="2"/>
              </a:rPr>
              <a:t> Zeigt die Uhrzeit</a:t>
            </a:r>
          </a:p>
          <a:p>
            <a:r>
              <a:rPr lang="de-DE" b="1" dirty="0" err="1">
                <a:sym typeface="Wingdings" panose="05000000000000000000" pitchFamily="2" charset="2"/>
              </a:rPr>
              <a:t>show</a:t>
            </a:r>
            <a:r>
              <a:rPr lang="de-DE" b="1" dirty="0">
                <a:sym typeface="Wingdings" panose="05000000000000000000" pitchFamily="2" charset="2"/>
              </a:rPr>
              <a:t> interface </a:t>
            </a:r>
            <a:r>
              <a:rPr lang="de-DE" b="1" dirty="0" err="1">
                <a:sym typeface="Wingdings" panose="05000000000000000000" pitchFamily="2" charset="2"/>
              </a:rPr>
              <a:t>status</a:t>
            </a:r>
            <a:r>
              <a:rPr lang="de-DE" b="1" dirty="0">
                <a:sym typeface="Wingdings" panose="05000000000000000000" pitchFamily="2" charset="2"/>
              </a:rPr>
              <a:t> </a:t>
            </a:r>
            <a:r>
              <a:rPr lang="de-DE" dirty="0">
                <a:sym typeface="Wingdings" panose="05000000000000000000" pitchFamily="2" charset="2"/>
              </a:rPr>
              <a:t> Zeigt die wichtigsten Portinfos beim Switch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vlan</a:t>
            </a:r>
            <a:r>
              <a:rPr lang="de-DE" b="1" dirty="0">
                <a:sym typeface="Wingdings" panose="05000000000000000000" pitchFamily="2" charset="2"/>
              </a:rPr>
              <a:t> </a:t>
            </a:r>
            <a:r>
              <a:rPr lang="de-DE" b="1" dirty="0" err="1">
                <a:sym typeface="Wingdings" panose="05000000000000000000" pitchFamily="2" charset="2"/>
              </a:rPr>
              <a:t>brief</a:t>
            </a:r>
            <a:r>
              <a:rPr lang="de-DE" b="1" dirty="0">
                <a:sym typeface="Wingdings" panose="05000000000000000000" pitchFamily="2" charset="2"/>
              </a:rPr>
              <a:t> </a:t>
            </a:r>
            <a:r>
              <a:rPr lang="de-DE" dirty="0">
                <a:sym typeface="Wingdings" panose="05000000000000000000" pitchFamily="2" charset="2"/>
              </a:rPr>
              <a:t> Zeigt VLANs und ihre Mitglieder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interface </a:t>
            </a:r>
            <a:r>
              <a:rPr lang="de-DE" b="1" dirty="0" err="1">
                <a:sym typeface="Wingdings" panose="05000000000000000000" pitchFamily="2" charset="2"/>
              </a:rPr>
              <a:t>brief</a:t>
            </a:r>
            <a:r>
              <a:rPr lang="de-DE" b="1" dirty="0">
                <a:sym typeface="Wingdings" panose="05000000000000000000" pitchFamily="2" charset="2"/>
              </a:rPr>
              <a:t> </a:t>
            </a:r>
            <a:r>
              <a:rPr lang="de-DE" dirty="0">
                <a:sym typeface="Wingdings" panose="05000000000000000000" pitchFamily="2" charset="2"/>
              </a:rPr>
              <a:t> Zeigt die an Interfaces vergebenen IP-Adressen an</a:t>
            </a:r>
          </a:p>
          <a:p>
            <a:r>
              <a:rPr lang="de-DE" b="1" dirty="0" err="1">
                <a:sym typeface="Wingdings" panose="05000000000000000000" pitchFamily="2" charset="2"/>
              </a:rPr>
              <a:t>show</a:t>
            </a:r>
            <a:r>
              <a:rPr lang="de-DE" b="1" dirty="0">
                <a:sym typeface="Wingdings" panose="05000000000000000000" pitchFamily="2" charset="2"/>
              </a:rPr>
              <a:t> mac-</a:t>
            </a:r>
            <a:r>
              <a:rPr lang="de-DE" b="1" dirty="0" err="1">
                <a:sym typeface="Wingdings" panose="05000000000000000000" pitchFamily="2" charset="2"/>
              </a:rPr>
              <a:t>address</a:t>
            </a:r>
            <a:r>
              <a:rPr lang="de-DE" b="1" dirty="0">
                <a:sym typeface="Wingdings" panose="05000000000000000000" pitchFamily="2" charset="2"/>
              </a:rPr>
              <a:t>-</a:t>
            </a:r>
            <a:r>
              <a:rPr lang="de-DE" b="1" dirty="0" err="1">
                <a:sym typeface="Wingdings" panose="05000000000000000000" pitchFamily="2" charset="2"/>
              </a:rPr>
              <a:t>table</a:t>
            </a:r>
            <a:r>
              <a:rPr lang="de-DE" b="1" dirty="0">
                <a:sym typeface="Wingdings" panose="05000000000000000000" pitchFamily="2" charset="2"/>
              </a:rPr>
              <a:t> </a:t>
            </a:r>
            <a:r>
              <a:rPr lang="de-DE" sz="2700" dirty="0">
                <a:sym typeface="Wingdings" panose="05000000000000000000" pitchFamily="2" charset="2"/>
              </a:rPr>
              <a:t> Zeigt alle gespeicherten Layer2-Adressen (MAC-Adressen) und die dazugehörigen Ports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routing</a:t>
            </a:r>
            <a:r>
              <a:rPr lang="de-DE" b="1" dirty="0">
                <a:sym typeface="Wingdings" panose="05000000000000000000" pitchFamily="2" charset="2"/>
              </a:rPr>
              <a:t> </a:t>
            </a:r>
            <a:r>
              <a:rPr lang="de-DE" dirty="0">
                <a:sym typeface="Wingdings" panose="05000000000000000000" pitchFamily="2" charset="2"/>
              </a:rPr>
              <a:t> Zeigt bei routingfähigen Geräten (Layer3, z.B. Cisco 3xxx) den </a:t>
            </a:r>
            <a:r>
              <a:rPr lang="de-DE" dirty="0" err="1">
                <a:sym typeface="Wingdings" panose="05000000000000000000" pitchFamily="2" charset="2"/>
              </a:rPr>
              <a:t>Routingtable</a:t>
            </a:r>
            <a:r>
              <a:rPr lang="de-DE" dirty="0">
                <a:sym typeface="Wingdings" panose="05000000000000000000" pitchFamily="2" charset="2"/>
              </a:rPr>
              <a:t> an</a:t>
            </a:r>
          </a:p>
          <a:p>
            <a:r>
              <a:rPr lang="de-DE" b="1" dirty="0" err="1">
                <a:sym typeface="Wingdings" panose="05000000000000000000" pitchFamily="2" charset="2"/>
              </a:rPr>
              <a:t>write</a:t>
            </a:r>
            <a:r>
              <a:rPr lang="de-DE" b="1" dirty="0">
                <a:sym typeface="Wingdings" panose="05000000000000000000" pitchFamily="2" charset="2"/>
              </a:rPr>
              <a:t> </a:t>
            </a:r>
            <a:r>
              <a:rPr lang="de-DE" b="1" dirty="0" err="1">
                <a:sym typeface="Wingdings" panose="05000000000000000000" pitchFamily="2" charset="2"/>
              </a:rPr>
              <a:t>erase</a:t>
            </a:r>
            <a:r>
              <a:rPr lang="de-DE" b="1" dirty="0">
                <a:sym typeface="Wingdings" panose="05000000000000000000" pitchFamily="2" charset="2"/>
              </a:rPr>
              <a:t> </a:t>
            </a:r>
            <a:r>
              <a:rPr lang="de-DE" dirty="0">
                <a:sym typeface="Wingdings" panose="05000000000000000000" pitchFamily="2" charset="2"/>
              </a:rPr>
              <a:t> Löscht alle Konfigurationen (Factory </a:t>
            </a:r>
            <a:r>
              <a:rPr lang="de-DE" dirty="0" err="1">
                <a:sym typeface="Wingdings" panose="05000000000000000000" pitchFamily="2" charset="2"/>
              </a:rPr>
              <a:t>Reset</a:t>
            </a:r>
            <a:r>
              <a:rPr lang="de-DE" dirty="0">
                <a:sym typeface="Wingdings" panose="05000000000000000000" pitchFamily="2" charset="2"/>
              </a:rPr>
              <a:t>)</a:t>
            </a:r>
          </a:p>
          <a:p>
            <a:r>
              <a:rPr lang="de-DE" b="1" dirty="0" err="1">
                <a:sym typeface="Wingdings" panose="05000000000000000000" pitchFamily="2" charset="2"/>
              </a:rPr>
              <a:t>reload</a:t>
            </a:r>
            <a:r>
              <a:rPr lang="de-DE" dirty="0">
                <a:sym typeface="Wingdings" panose="05000000000000000000" pitchFamily="2" charset="2"/>
              </a:rPr>
              <a:t>  Startet das Gerät neu, Gerät lädt dann die </a:t>
            </a:r>
            <a:r>
              <a:rPr lang="de-DE" b="1" dirty="0" err="1">
                <a:sym typeface="Wingdings" panose="05000000000000000000" pitchFamily="2" charset="2"/>
              </a:rPr>
              <a:t>startup-config</a:t>
            </a:r>
            <a:endParaRPr lang="de-DE" b="1" dirty="0">
              <a:sym typeface="Wingdings" panose="05000000000000000000" pitchFamily="2" charset="2"/>
            </a:endParaRPr>
          </a:p>
          <a:p>
            <a:r>
              <a:rPr lang="de-DE" sz="2900" b="1" dirty="0">
                <a:sym typeface="Wingdings" panose="05000000000000000000" pitchFamily="2" charset="2"/>
              </a:rPr>
              <a:t>ping 192.168.1.1</a:t>
            </a:r>
            <a:r>
              <a:rPr lang="de-DE" dirty="0">
                <a:sym typeface="Wingdings" panose="05000000000000000000" pitchFamily="2" charset="2"/>
              </a:rPr>
              <a:t>  Sendet ICMP-ping, das sendende Gerät muss aber selbst eine IP-Adresse haben.</a:t>
            </a:r>
          </a:p>
          <a:p>
            <a:r>
              <a:rPr lang="de-DE" b="1" dirty="0">
                <a:sym typeface="Wingdings" panose="05000000000000000000" pitchFamily="2" charset="2"/>
              </a:rPr>
              <a:t>trace 192.168.1.1 </a:t>
            </a:r>
            <a:r>
              <a:rPr lang="de-DE" dirty="0">
                <a:sym typeface="Wingdings" panose="05000000000000000000" pitchFamily="2" charset="2"/>
              </a:rPr>
              <a:t> Zeigt die </a:t>
            </a:r>
            <a:r>
              <a:rPr lang="de-DE" dirty="0" err="1">
                <a:sym typeface="Wingdings" panose="05000000000000000000" pitchFamily="2" charset="2"/>
              </a:rPr>
              <a:t>Traceroute</a:t>
            </a:r>
            <a:r>
              <a:rPr lang="de-DE" dirty="0">
                <a:sym typeface="Wingdings" panose="05000000000000000000" pitchFamily="2" charset="2"/>
              </a:rPr>
              <a:t> zu einer IP-Adresse an, das Gerät muss aber selbst eine IP-Adresse haben.</a:t>
            </a:r>
          </a:p>
          <a:p>
            <a:endParaRPr lang="de-DE" dirty="0"/>
          </a:p>
        </p:txBody>
      </p:sp>
    </p:spTree>
    <p:extLst>
      <p:ext uri="{BB962C8B-B14F-4D97-AF65-F5344CB8AC3E}">
        <p14:creationId xmlns:p14="http://schemas.microsoft.com/office/powerpoint/2010/main" val="2761255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EBAB18E-5381-CB84-2732-23663E62D7B6}"/>
              </a:ext>
            </a:extLst>
          </p:cNvPr>
          <p:cNvSpPr>
            <a:spLocks noGrp="1"/>
          </p:cNvSpPr>
          <p:nvPr>
            <p:ph type="title"/>
          </p:nvPr>
        </p:nvSpPr>
        <p:spPr/>
        <p:txBody>
          <a:bodyPr/>
          <a:lstStyle/>
          <a:p>
            <a:r>
              <a:rPr lang="de-DE" dirty="0"/>
              <a:t>Wichtige Befehle im </a:t>
            </a:r>
            <a:r>
              <a:rPr lang="de-DE" dirty="0" err="1"/>
              <a:t>Config</a:t>
            </a:r>
            <a:r>
              <a:rPr lang="de-DE" dirty="0"/>
              <a:t>-Mode</a:t>
            </a:r>
          </a:p>
        </p:txBody>
      </p:sp>
      <p:sp>
        <p:nvSpPr>
          <p:cNvPr id="3" name="Inhaltsplatzhalter 2">
            <a:extLst>
              <a:ext uri="{FF2B5EF4-FFF2-40B4-BE49-F238E27FC236}">
                <a16:creationId xmlns:a16="http://schemas.microsoft.com/office/drawing/2014/main" id="{B3777C29-8C3C-6772-1982-EBB881126310}"/>
              </a:ext>
            </a:extLst>
          </p:cNvPr>
          <p:cNvSpPr>
            <a:spLocks noGrp="1"/>
          </p:cNvSpPr>
          <p:nvPr>
            <p:ph idx="1"/>
          </p:nvPr>
        </p:nvSpPr>
        <p:spPr>
          <a:xfrm>
            <a:off x="838200" y="1609344"/>
            <a:ext cx="10797746" cy="5112131"/>
          </a:xfrm>
        </p:spPr>
        <p:txBody>
          <a:bodyPr>
            <a:normAutofit fontScale="85000" lnSpcReduction="20000"/>
          </a:bodyPr>
          <a:lstStyle/>
          <a:p>
            <a:r>
              <a:rPr lang="de-DE" b="1" dirty="0" err="1"/>
              <a:t>hostname</a:t>
            </a:r>
            <a:r>
              <a:rPr lang="de-DE" b="1" dirty="0"/>
              <a:t> S1 </a:t>
            </a:r>
            <a:r>
              <a:rPr lang="de-DE" dirty="0">
                <a:sym typeface="Wingdings" panose="05000000000000000000" pitchFamily="2" charset="2"/>
              </a:rPr>
              <a:t> Benennt das Gerät um</a:t>
            </a:r>
          </a:p>
          <a:p>
            <a:r>
              <a:rPr lang="de-DE" b="1" dirty="0" err="1"/>
              <a:t>no</a:t>
            </a:r>
            <a:r>
              <a:rPr lang="de-DE" b="1" dirty="0"/>
              <a:t> </a:t>
            </a:r>
            <a:r>
              <a:rPr lang="de-DE" b="1" dirty="0" err="1"/>
              <a:t>ip</a:t>
            </a:r>
            <a:r>
              <a:rPr lang="de-DE" b="1" dirty="0"/>
              <a:t> </a:t>
            </a:r>
            <a:r>
              <a:rPr lang="de-DE" b="1" dirty="0" err="1"/>
              <a:t>domain</a:t>
            </a:r>
            <a:r>
              <a:rPr lang="de-DE" b="1" dirty="0"/>
              <a:t> </a:t>
            </a:r>
            <a:r>
              <a:rPr lang="de-DE" b="1" dirty="0" err="1"/>
              <a:t>lookup</a:t>
            </a:r>
            <a:r>
              <a:rPr lang="de-DE" b="1" dirty="0"/>
              <a:t> </a:t>
            </a:r>
            <a:r>
              <a:rPr lang="de-DE" dirty="0">
                <a:sym typeface="Wingdings" panose="05000000000000000000" pitchFamily="2" charset="2"/>
              </a:rPr>
              <a:t> Verhindert das nervige Abfragen des DNS bei Tippfehlern</a:t>
            </a:r>
            <a:endParaRPr lang="de-DE" dirty="0"/>
          </a:p>
          <a:p>
            <a:r>
              <a:rPr lang="de-DE" b="1" dirty="0"/>
              <a:t>interface fa0/1 </a:t>
            </a:r>
            <a:r>
              <a:rPr lang="de-DE" dirty="0">
                <a:sym typeface="Wingdings" panose="05000000000000000000" pitchFamily="2" charset="2"/>
              </a:rPr>
              <a:t> Wechselt zum Interface-</a:t>
            </a:r>
            <a:r>
              <a:rPr lang="de-DE" dirty="0" err="1">
                <a:sym typeface="Wingdings" panose="05000000000000000000" pitchFamily="2" charset="2"/>
              </a:rPr>
              <a:t>Configuration</a:t>
            </a:r>
            <a:r>
              <a:rPr lang="de-DE" dirty="0">
                <a:sym typeface="Wingdings" panose="05000000000000000000" pitchFamily="2" charset="2"/>
              </a:rPr>
              <a:t>-Mode vom </a:t>
            </a:r>
            <a:r>
              <a:rPr lang="de-DE" dirty="0" err="1">
                <a:sym typeface="Wingdings" panose="05000000000000000000" pitchFamily="2" charset="2"/>
              </a:rPr>
              <a:t>FastEthernet</a:t>
            </a:r>
            <a:r>
              <a:rPr lang="de-DE" dirty="0">
                <a:sym typeface="Wingdings" panose="05000000000000000000" pitchFamily="2" charset="2"/>
              </a:rPr>
              <a:t> Interface </a:t>
            </a:r>
            <a:r>
              <a:rPr lang="de-DE" b="1" dirty="0">
                <a:sym typeface="Wingdings" panose="05000000000000000000" pitchFamily="2" charset="2"/>
              </a:rPr>
              <a:t>Fa0/1</a:t>
            </a:r>
          </a:p>
          <a:p>
            <a:r>
              <a:rPr lang="de-DE" b="1" dirty="0">
                <a:sym typeface="Wingdings" panose="05000000000000000000" pitchFamily="2" charset="2"/>
              </a:rPr>
              <a:t>interface gig0/1 </a:t>
            </a:r>
            <a:r>
              <a:rPr lang="de-DE" dirty="0">
                <a:sym typeface="Wingdings" panose="05000000000000000000" pitchFamily="2" charset="2"/>
              </a:rPr>
              <a:t> Wechselt zur </a:t>
            </a:r>
            <a:r>
              <a:rPr lang="de-DE" dirty="0" err="1">
                <a:sym typeface="Wingdings" panose="05000000000000000000" pitchFamily="2" charset="2"/>
              </a:rPr>
              <a:t>Config</a:t>
            </a:r>
            <a:r>
              <a:rPr lang="de-DE" dirty="0">
                <a:sym typeface="Wingdings" panose="05000000000000000000" pitchFamily="2" charset="2"/>
              </a:rPr>
              <a:t> vom Gigabit Interface Gig0/1</a:t>
            </a:r>
          </a:p>
          <a:p>
            <a:r>
              <a:rPr lang="de-DE" b="1" dirty="0">
                <a:sym typeface="Wingdings" panose="05000000000000000000" pitchFamily="2" charset="2"/>
              </a:rPr>
              <a:t>interface </a:t>
            </a:r>
            <a:r>
              <a:rPr lang="de-DE" b="1" dirty="0" err="1">
                <a:sym typeface="Wingdings" panose="05000000000000000000" pitchFamily="2" charset="2"/>
              </a:rPr>
              <a:t>vlan</a:t>
            </a:r>
            <a:r>
              <a:rPr lang="de-DE" b="1" dirty="0">
                <a:sym typeface="Wingdings" panose="05000000000000000000" pitchFamily="2" charset="2"/>
              </a:rPr>
              <a:t> 1 </a:t>
            </a:r>
            <a:r>
              <a:rPr lang="de-DE" dirty="0">
                <a:sym typeface="Wingdings" panose="05000000000000000000" pitchFamily="2" charset="2"/>
              </a:rPr>
              <a:t> Wechselt zur </a:t>
            </a:r>
            <a:r>
              <a:rPr lang="de-DE" dirty="0" err="1">
                <a:sym typeface="Wingdings" panose="05000000000000000000" pitchFamily="2" charset="2"/>
              </a:rPr>
              <a:t>Config</a:t>
            </a:r>
            <a:r>
              <a:rPr lang="de-DE" dirty="0">
                <a:sym typeface="Wingdings" panose="05000000000000000000" pitchFamily="2" charset="2"/>
              </a:rPr>
              <a:t> vom angegebenen VLAN</a:t>
            </a:r>
          </a:p>
          <a:p>
            <a:r>
              <a:rPr lang="de-DE" b="1" dirty="0"/>
              <a:t>interface </a:t>
            </a:r>
            <a:r>
              <a:rPr lang="de-DE" b="1" dirty="0" err="1"/>
              <a:t>range</a:t>
            </a:r>
            <a:r>
              <a:rPr lang="de-DE" b="1" dirty="0"/>
              <a:t> fa0/1-16 </a:t>
            </a:r>
            <a:r>
              <a:rPr lang="de-DE" dirty="0">
                <a:sym typeface="Wingdings" panose="05000000000000000000" pitchFamily="2" charset="2"/>
              </a:rPr>
              <a:t> Konfiguriert alle Ports von fa0/1 bis 16</a:t>
            </a:r>
          </a:p>
          <a:p>
            <a:r>
              <a:rPr lang="de-DE" b="1" dirty="0">
                <a:sym typeface="Wingdings" panose="05000000000000000000" pitchFamily="2" charset="2"/>
              </a:rPr>
              <a:t>route 0.0.0.0 0.0.0.0 192.168.1.254 </a:t>
            </a:r>
            <a:r>
              <a:rPr lang="de-DE" dirty="0">
                <a:sym typeface="Wingdings" panose="05000000000000000000" pitchFamily="2" charset="2"/>
              </a:rPr>
              <a:t> Setzt die Default Route (bei routingfähigen Geräten z.B. Layer 3 Switchen)</a:t>
            </a:r>
          </a:p>
          <a:p>
            <a:r>
              <a:rPr lang="de-DE" b="1" dirty="0">
                <a:sym typeface="Wingdings" panose="05000000000000000000" pitchFamily="2" charset="2"/>
              </a:rPr>
              <a:t>route 192.168.2.0 255.255.255.0 </a:t>
            </a:r>
            <a:r>
              <a:rPr lang="de-DE" dirty="0">
                <a:sym typeface="Wingdings" panose="05000000000000000000" pitchFamily="2" charset="2"/>
              </a:rPr>
              <a:t> Setzt eine Netzwerk-Route (bei routingfähigen Geräten z.B. Layer 3 Switchen)</a:t>
            </a:r>
          </a:p>
          <a:p>
            <a:r>
              <a:rPr lang="de-DE" b="1" dirty="0" err="1">
                <a:sym typeface="Wingdings" panose="05000000000000000000" pitchFamily="2" charset="2"/>
              </a:rPr>
              <a:t>ip</a:t>
            </a:r>
            <a:r>
              <a:rPr lang="de-DE" b="1" dirty="0">
                <a:sym typeface="Wingdings" panose="05000000000000000000" pitchFamily="2" charset="2"/>
              </a:rPr>
              <a:t> name-server 1.1.1.1 </a:t>
            </a:r>
            <a:r>
              <a:rPr lang="de-DE" dirty="0">
                <a:sym typeface="Wingdings" panose="05000000000000000000" pitchFamily="2" charset="2"/>
              </a:rPr>
              <a:t> Setzt den DNS-Server</a:t>
            </a:r>
          </a:p>
          <a:p>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routing</a:t>
            </a:r>
            <a:r>
              <a:rPr lang="de-DE" b="1" dirty="0">
                <a:sym typeface="Wingdings" panose="05000000000000000000" pitchFamily="2" charset="2"/>
              </a:rPr>
              <a:t> </a:t>
            </a:r>
            <a:r>
              <a:rPr lang="de-DE" dirty="0">
                <a:sym typeface="Wingdings" panose="05000000000000000000" pitchFamily="2" charset="2"/>
              </a:rPr>
              <a:t> Aktiviert das Routing bei routingfähigen Switchen</a:t>
            </a:r>
          </a:p>
          <a:p>
            <a:r>
              <a:rPr lang="de-DE" b="1" dirty="0" err="1">
                <a:sym typeface="Wingdings" panose="05000000000000000000" pitchFamily="2" charset="2"/>
              </a:rPr>
              <a:t>spanning-tree</a:t>
            </a:r>
            <a:r>
              <a:rPr lang="de-DE" dirty="0">
                <a:sym typeface="Wingdings" panose="05000000000000000000" pitchFamily="2" charset="2"/>
              </a:rPr>
              <a:t>  Verschiedene Optionen zum Spanning-Tree-Protokoll</a:t>
            </a:r>
          </a:p>
        </p:txBody>
      </p:sp>
    </p:spTree>
    <p:extLst>
      <p:ext uri="{BB962C8B-B14F-4D97-AF65-F5344CB8AC3E}">
        <p14:creationId xmlns:p14="http://schemas.microsoft.com/office/powerpoint/2010/main" val="635551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142180-5B46-3989-97E9-CF4684BF74AA}"/>
              </a:ext>
            </a:extLst>
          </p:cNvPr>
          <p:cNvSpPr>
            <a:spLocks noGrp="1"/>
          </p:cNvSpPr>
          <p:nvPr>
            <p:ph type="title"/>
          </p:nvPr>
        </p:nvSpPr>
        <p:spPr/>
        <p:txBody>
          <a:bodyPr/>
          <a:lstStyle/>
          <a:p>
            <a:r>
              <a:rPr lang="de-DE" dirty="0"/>
              <a:t>Wichtige Befehle im Interface-</a:t>
            </a:r>
            <a:r>
              <a:rPr lang="de-DE" dirty="0" err="1"/>
              <a:t>Config</a:t>
            </a:r>
            <a:r>
              <a:rPr lang="de-DE" dirty="0"/>
              <a:t>-Mode</a:t>
            </a:r>
          </a:p>
        </p:txBody>
      </p:sp>
      <p:sp>
        <p:nvSpPr>
          <p:cNvPr id="3" name="Inhaltsplatzhalter 2">
            <a:extLst>
              <a:ext uri="{FF2B5EF4-FFF2-40B4-BE49-F238E27FC236}">
                <a16:creationId xmlns:a16="http://schemas.microsoft.com/office/drawing/2014/main" id="{297E544B-4004-767F-AAFF-60D6B040DBB2}"/>
              </a:ext>
            </a:extLst>
          </p:cNvPr>
          <p:cNvSpPr>
            <a:spLocks noGrp="1"/>
          </p:cNvSpPr>
          <p:nvPr>
            <p:ph idx="1"/>
          </p:nvPr>
        </p:nvSpPr>
        <p:spPr>
          <a:xfrm>
            <a:off x="838200" y="1609344"/>
            <a:ext cx="10906328" cy="5112131"/>
          </a:xfrm>
        </p:spPr>
        <p:txBody>
          <a:bodyPr>
            <a:normAutofit fontScale="85000" lnSpcReduction="10000"/>
          </a:bodyPr>
          <a:lstStyle/>
          <a:p>
            <a:r>
              <a:rPr lang="de-DE" b="1" dirty="0" err="1"/>
              <a:t>ip</a:t>
            </a:r>
            <a:r>
              <a:rPr lang="de-DE" b="1" dirty="0"/>
              <a:t> </a:t>
            </a:r>
            <a:r>
              <a:rPr lang="de-DE" b="1" dirty="0" err="1"/>
              <a:t>address</a:t>
            </a:r>
            <a:r>
              <a:rPr lang="de-DE" b="1" dirty="0"/>
              <a:t> 192.168.1.5 255.255.255.0 </a:t>
            </a:r>
            <a:r>
              <a:rPr lang="de-DE" dirty="0">
                <a:sym typeface="Wingdings" panose="05000000000000000000" pitchFamily="2" charset="2"/>
              </a:rPr>
              <a:t> Setzt eine IP-Adresse für den aktuell ausgewählten Port bzw. Interface</a:t>
            </a:r>
          </a:p>
          <a:p>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shutdown</a:t>
            </a:r>
            <a:r>
              <a:rPr lang="de-DE" b="1" dirty="0">
                <a:sym typeface="Wingdings" panose="05000000000000000000" pitchFamily="2" charset="2"/>
              </a:rPr>
              <a:t> </a:t>
            </a:r>
            <a:r>
              <a:rPr lang="de-DE" dirty="0">
                <a:sym typeface="Wingdings" panose="05000000000000000000" pitchFamily="2" charset="2"/>
              </a:rPr>
              <a:t> Aktiviert ein Interface (bei Routern) bzw. VLAN bei Switchen</a:t>
            </a:r>
          </a:p>
          <a:p>
            <a:r>
              <a:rPr lang="de-DE" b="1" dirty="0" err="1">
                <a:sym typeface="Wingdings" panose="05000000000000000000" pitchFamily="2" charset="2"/>
              </a:rPr>
              <a:t>shutdown</a:t>
            </a:r>
            <a:r>
              <a:rPr lang="de-DE" dirty="0">
                <a:sym typeface="Wingdings" panose="05000000000000000000" pitchFamily="2" charset="2"/>
              </a:rPr>
              <a:t>  Deaktiviert ein Interface</a:t>
            </a:r>
          </a:p>
          <a:p>
            <a:r>
              <a:rPr lang="de-DE" b="1" dirty="0" err="1">
                <a:sym typeface="Wingdings" panose="05000000000000000000" pitchFamily="2" charset="2"/>
              </a:rPr>
              <a:t>speed</a:t>
            </a:r>
            <a:r>
              <a:rPr lang="de-DE" b="1" dirty="0">
                <a:sym typeface="Wingdings" panose="05000000000000000000" pitchFamily="2" charset="2"/>
              </a:rPr>
              <a:t> 10 </a:t>
            </a:r>
            <a:r>
              <a:rPr lang="de-DE" dirty="0">
                <a:sym typeface="Wingdings" panose="05000000000000000000" pitchFamily="2" charset="2"/>
              </a:rPr>
              <a:t> Setzt ein Interface auf 10 Mbit, möglich sind auch 100, 1000, 10000 oder </a:t>
            </a:r>
            <a:r>
              <a:rPr lang="de-DE" dirty="0" err="1">
                <a:sym typeface="Wingdings" panose="05000000000000000000" pitchFamily="2" charset="2"/>
              </a:rPr>
              <a:t>auto</a:t>
            </a:r>
            <a:r>
              <a:rPr lang="de-DE" dirty="0">
                <a:sym typeface="Wingdings" panose="05000000000000000000" pitchFamily="2" charset="2"/>
              </a:rPr>
              <a:t>, jeweils Hardwareabhängig</a:t>
            </a:r>
          </a:p>
          <a:p>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switchport</a:t>
            </a:r>
            <a:r>
              <a:rPr lang="de-DE" b="1" dirty="0">
                <a:sym typeface="Wingdings" panose="05000000000000000000" pitchFamily="2" charset="2"/>
              </a:rPr>
              <a:t> </a:t>
            </a:r>
            <a:r>
              <a:rPr lang="de-DE" dirty="0">
                <a:sym typeface="Wingdings" panose="05000000000000000000" pitchFamily="2" charset="2"/>
              </a:rPr>
              <a:t> Ermöglicht bei L3-Switchen, dass ein </a:t>
            </a:r>
            <a:r>
              <a:rPr lang="de-DE" dirty="0" err="1">
                <a:sym typeface="Wingdings" panose="05000000000000000000" pitchFamily="2" charset="2"/>
              </a:rPr>
              <a:t>Switchport</a:t>
            </a:r>
            <a:r>
              <a:rPr lang="de-DE" dirty="0">
                <a:sym typeface="Wingdings" panose="05000000000000000000" pitchFamily="2" charset="2"/>
              </a:rPr>
              <a:t> zu einem routingfähigen Port mit eigener IP-Adresse wird</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access</a:t>
            </a:r>
            <a:r>
              <a:rPr lang="de-DE" b="1" dirty="0">
                <a:sym typeface="Wingdings" panose="05000000000000000000" pitchFamily="2" charset="2"/>
              </a:rPr>
              <a:t> </a:t>
            </a:r>
            <a:r>
              <a:rPr lang="de-DE" b="1" dirty="0" err="1">
                <a:sym typeface="Wingdings" panose="05000000000000000000" pitchFamily="2" charset="2"/>
              </a:rPr>
              <a:t>vlan</a:t>
            </a:r>
            <a:r>
              <a:rPr lang="de-DE" b="1" dirty="0">
                <a:sym typeface="Wingdings" panose="05000000000000000000" pitchFamily="2" charset="2"/>
              </a:rPr>
              <a:t> 2 </a:t>
            </a:r>
            <a:r>
              <a:rPr lang="de-DE" dirty="0">
                <a:sym typeface="Wingdings" panose="05000000000000000000" pitchFamily="2" charset="2"/>
              </a:rPr>
              <a:t> Weist dem Port ein VLAN zu. Ein Port kann immer nur in einem VLAN sein. Aber: ein VLAN kann mehrere Ports zugewiesen bekommen. Ausnahme: Im Trunk-Mode kann ein Port mehreren VLANs angehören.</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mode</a:t>
            </a:r>
            <a:r>
              <a:rPr lang="de-DE" b="1" dirty="0">
                <a:sym typeface="Wingdings" panose="05000000000000000000" pitchFamily="2" charset="2"/>
              </a:rPr>
              <a:t> </a:t>
            </a:r>
            <a:r>
              <a:rPr lang="de-DE" b="1" dirty="0" err="1">
                <a:sym typeface="Wingdings" panose="05000000000000000000" pitchFamily="2" charset="2"/>
              </a:rPr>
              <a:t>trunk</a:t>
            </a:r>
            <a:r>
              <a:rPr lang="de-DE" b="1" dirty="0">
                <a:sym typeface="Wingdings" panose="05000000000000000000" pitchFamily="2" charset="2"/>
              </a:rPr>
              <a:t> </a:t>
            </a:r>
            <a:r>
              <a:rPr lang="de-DE" dirty="0">
                <a:sym typeface="Wingdings" panose="05000000000000000000" pitchFamily="2" charset="2"/>
              </a:rPr>
              <a:t> Macht den Port zum "Trunk-"Port</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mode</a:t>
            </a:r>
            <a:r>
              <a:rPr lang="de-DE" b="1" dirty="0">
                <a:sym typeface="Wingdings" panose="05000000000000000000" pitchFamily="2" charset="2"/>
              </a:rPr>
              <a:t> </a:t>
            </a:r>
            <a:r>
              <a:rPr lang="de-DE" b="1" dirty="0" err="1">
                <a:sym typeface="Wingdings" panose="05000000000000000000" pitchFamily="2" charset="2"/>
              </a:rPr>
              <a:t>access</a:t>
            </a:r>
            <a:r>
              <a:rPr lang="de-DE" b="1" dirty="0">
                <a:sym typeface="Wingdings" panose="05000000000000000000" pitchFamily="2" charset="2"/>
              </a:rPr>
              <a:t> </a:t>
            </a:r>
            <a:r>
              <a:rPr lang="de-DE" dirty="0">
                <a:sym typeface="Wingdings" panose="05000000000000000000" pitchFamily="2" charset="2"/>
              </a:rPr>
              <a:t> Schaltet den Port in den Standardmode "Access", er ist dann kein Trunk mehr</a:t>
            </a:r>
          </a:p>
          <a:p>
            <a:endParaRPr lang="de-DE" dirty="0"/>
          </a:p>
        </p:txBody>
      </p:sp>
    </p:spTree>
    <p:extLst>
      <p:ext uri="{BB962C8B-B14F-4D97-AF65-F5344CB8AC3E}">
        <p14:creationId xmlns:p14="http://schemas.microsoft.com/office/powerpoint/2010/main" val="3592757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Inhaltsplatzhalter 3">
            <a:extLst>
              <a:ext uri="{FF2B5EF4-FFF2-40B4-BE49-F238E27FC236}">
                <a16:creationId xmlns:a16="http://schemas.microsoft.com/office/drawing/2014/main" id="{8C2016B3-4ABE-D115-BCF3-AB99AB8C62AB}"/>
              </a:ext>
            </a:extLst>
          </p:cNvPr>
          <p:cNvGraphicFramePr>
            <a:graphicFrameLocks noGrp="1"/>
          </p:cNvGraphicFramePr>
          <p:nvPr>
            <p:ph idx="1"/>
            <p:extLst>
              <p:ext uri="{D42A27DB-BD31-4B8C-83A1-F6EECF244321}">
                <p14:modId xmlns:p14="http://schemas.microsoft.com/office/powerpoint/2010/main" val="1933738227"/>
              </p:ext>
            </p:extLst>
          </p:nvPr>
        </p:nvGraphicFramePr>
        <p:xfrm>
          <a:off x="838200" y="1252220"/>
          <a:ext cx="10515596" cy="5557520"/>
        </p:xfrm>
        <a:graphic>
          <a:graphicData uri="http://schemas.openxmlformats.org/drawingml/2006/table">
            <a:tbl>
              <a:tblPr firstRow="1" bandRow="1">
                <a:tableStyleId>{5C22544A-7EE6-4342-B048-85BDC9FD1C3A}</a:tableStyleId>
              </a:tblPr>
              <a:tblGrid>
                <a:gridCol w="2413000">
                  <a:extLst>
                    <a:ext uri="{9D8B030D-6E8A-4147-A177-3AD203B41FA5}">
                      <a16:colId xmlns:a16="http://schemas.microsoft.com/office/drawing/2014/main" val="3532846967"/>
                    </a:ext>
                  </a:extLst>
                </a:gridCol>
                <a:gridCol w="1841500">
                  <a:extLst>
                    <a:ext uri="{9D8B030D-6E8A-4147-A177-3AD203B41FA5}">
                      <a16:colId xmlns:a16="http://schemas.microsoft.com/office/drawing/2014/main" val="1317497774"/>
                    </a:ext>
                  </a:extLst>
                </a:gridCol>
                <a:gridCol w="2562134">
                  <a:extLst>
                    <a:ext uri="{9D8B030D-6E8A-4147-A177-3AD203B41FA5}">
                      <a16:colId xmlns:a16="http://schemas.microsoft.com/office/drawing/2014/main" val="3443645202"/>
                    </a:ext>
                  </a:extLst>
                </a:gridCol>
                <a:gridCol w="3698962">
                  <a:extLst>
                    <a:ext uri="{9D8B030D-6E8A-4147-A177-3AD203B41FA5}">
                      <a16:colId xmlns:a16="http://schemas.microsoft.com/office/drawing/2014/main" val="214301867"/>
                    </a:ext>
                  </a:extLst>
                </a:gridCol>
              </a:tblGrid>
              <a:tr h="370840">
                <a:tc>
                  <a:txBody>
                    <a:bodyPr/>
                    <a:lstStyle/>
                    <a:p>
                      <a:pPr algn="ctr"/>
                      <a:r>
                        <a:rPr lang="de-DE" sz="1400" dirty="0"/>
                        <a:t>Funktion</a:t>
                      </a:r>
                    </a:p>
                  </a:txBody>
                  <a:tcPr/>
                </a:tc>
                <a:tc>
                  <a:txBody>
                    <a:bodyPr/>
                    <a:lstStyle/>
                    <a:p>
                      <a:pPr algn="ctr"/>
                      <a:r>
                        <a:rPr lang="de-DE" sz="1400" dirty="0"/>
                        <a:t>L2 Switch (2xxx)</a:t>
                      </a:r>
                    </a:p>
                  </a:txBody>
                  <a:tcPr/>
                </a:tc>
                <a:tc>
                  <a:txBody>
                    <a:bodyPr/>
                    <a:lstStyle/>
                    <a:p>
                      <a:pPr algn="ctr"/>
                      <a:r>
                        <a:rPr lang="de-DE" sz="1400" dirty="0"/>
                        <a:t>L3 Switch (3xxx)</a:t>
                      </a:r>
                    </a:p>
                  </a:txBody>
                  <a:tcPr/>
                </a:tc>
                <a:tc>
                  <a:txBody>
                    <a:bodyPr/>
                    <a:lstStyle/>
                    <a:p>
                      <a:pPr algn="ctr"/>
                      <a:r>
                        <a:rPr lang="de-DE" sz="1400" dirty="0"/>
                        <a:t>Router (1941, 2911, …)</a:t>
                      </a:r>
                    </a:p>
                  </a:txBody>
                  <a:tcPr/>
                </a:tc>
                <a:extLst>
                  <a:ext uri="{0D108BD9-81ED-4DB2-BD59-A6C34878D82A}">
                    <a16:rowId xmlns:a16="http://schemas.microsoft.com/office/drawing/2014/main" val="2078418843"/>
                  </a:ext>
                </a:extLst>
              </a:tr>
              <a:tr h="370840">
                <a:tc>
                  <a:txBody>
                    <a:bodyPr/>
                    <a:lstStyle/>
                    <a:p>
                      <a:pPr algn="ctr"/>
                      <a:r>
                        <a:rPr lang="de-DE" sz="1400" dirty="0"/>
                        <a:t>Anzahl Ports</a:t>
                      </a:r>
                    </a:p>
                  </a:txBody>
                  <a:tcPr anchor="ctr"/>
                </a:tc>
                <a:tc>
                  <a:txBody>
                    <a:bodyPr/>
                    <a:lstStyle/>
                    <a:p>
                      <a:pPr algn="ctr"/>
                      <a:r>
                        <a:rPr lang="de-DE" sz="1400" dirty="0"/>
                        <a:t>24…48</a:t>
                      </a:r>
                    </a:p>
                  </a:txBody>
                  <a:tcPr anchor="ctr"/>
                </a:tc>
                <a:tc>
                  <a:txBody>
                    <a:bodyPr/>
                    <a:lstStyle/>
                    <a:p>
                      <a:pPr algn="ctr"/>
                      <a:r>
                        <a:rPr lang="de-DE" sz="1400" dirty="0"/>
                        <a:t>24…48</a:t>
                      </a:r>
                    </a:p>
                  </a:txBody>
                  <a:tcPr anchor="ctr"/>
                </a:tc>
                <a:tc>
                  <a:txBody>
                    <a:bodyPr/>
                    <a:lstStyle/>
                    <a:p>
                      <a:pPr algn="ctr"/>
                      <a:r>
                        <a:rPr lang="de-DE" sz="1200" dirty="0"/>
                        <a:t>2…4 (je nach Modell um weitere Ports erweiterbar)</a:t>
                      </a:r>
                    </a:p>
                  </a:txBody>
                  <a:tcPr anchor="ctr"/>
                </a:tc>
                <a:extLst>
                  <a:ext uri="{0D108BD9-81ED-4DB2-BD59-A6C34878D82A}">
                    <a16:rowId xmlns:a16="http://schemas.microsoft.com/office/drawing/2014/main" val="799738773"/>
                  </a:ext>
                </a:extLst>
              </a:tr>
              <a:tr h="370840">
                <a:tc>
                  <a:txBody>
                    <a:bodyPr/>
                    <a:lstStyle/>
                    <a:p>
                      <a:pPr algn="ctr"/>
                      <a:r>
                        <a:rPr lang="de-DE" sz="1400" dirty="0"/>
                        <a:t>Mehrere VLANS mit jeweils eigener IP</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algn="ctr"/>
                      <a:r>
                        <a:rPr lang="de-DE" sz="1200" dirty="0"/>
                        <a:t>Ja, aber nur mit </a:t>
                      </a:r>
                      <a:r>
                        <a:rPr lang="de-DE" sz="1200" dirty="0" err="1"/>
                        <a:t>Switchport</a:t>
                      </a:r>
                      <a:r>
                        <a:rPr lang="de-DE" sz="1200" dirty="0"/>
                        <a:t>-Erweiterungskarte sinnvoll (z.B. HWIC-4ESW)</a:t>
                      </a:r>
                    </a:p>
                  </a:txBody>
                  <a:tcPr anchor="ctr"/>
                </a:tc>
                <a:extLst>
                  <a:ext uri="{0D108BD9-81ED-4DB2-BD59-A6C34878D82A}">
                    <a16:rowId xmlns:a16="http://schemas.microsoft.com/office/drawing/2014/main" val="1756313894"/>
                  </a:ext>
                </a:extLst>
              </a:tr>
              <a:tr h="0">
                <a:tc>
                  <a:txBody>
                    <a:bodyPr/>
                    <a:lstStyle/>
                    <a:p>
                      <a:pPr algn="ctr"/>
                      <a:r>
                        <a:rPr lang="de-DE" sz="1400" dirty="0"/>
                        <a:t>Routing zwischen VLANs</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1434696831"/>
                  </a:ext>
                </a:extLst>
              </a:tr>
              <a:tr h="0">
                <a:tc>
                  <a:txBody>
                    <a:bodyPr/>
                    <a:lstStyle/>
                    <a:p>
                      <a:pPr algn="ctr"/>
                      <a:r>
                        <a:rPr lang="de-DE" sz="1400" dirty="0"/>
                        <a:t>VLAN-Trunks</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2614301117"/>
                  </a:ext>
                </a:extLst>
              </a:tr>
              <a:tr h="370840">
                <a:tc>
                  <a:txBody>
                    <a:bodyPr/>
                    <a:lstStyle/>
                    <a:p>
                      <a:pPr algn="ctr"/>
                      <a:r>
                        <a:rPr lang="de-DE" sz="1400" dirty="0"/>
                        <a:t>Interfaces mit eigener IP</a:t>
                      </a:r>
                    </a:p>
                  </a:txBody>
                  <a:tcPr anchor="ctr"/>
                </a:tc>
                <a:tc>
                  <a:txBody>
                    <a:bodyPr/>
                    <a:lstStyle/>
                    <a:p>
                      <a:pPr algn="ctr"/>
                      <a:r>
                        <a:rPr lang="de-DE" sz="1400" dirty="0"/>
                        <a:t>Nein</a:t>
                      </a:r>
                    </a:p>
                  </a:txBody>
                  <a:tcPr anchor="ctr"/>
                </a:tc>
                <a:tc>
                  <a:txBody>
                    <a:bodyPr/>
                    <a:lstStyle/>
                    <a:p>
                      <a:pPr algn="ctr"/>
                      <a:r>
                        <a:rPr lang="de-DE" sz="1400" dirty="0"/>
                        <a:t>Ja </a:t>
                      </a:r>
                    </a:p>
                  </a:txBody>
                  <a:tcPr anchor="ctr"/>
                </a:tc>
                <a:tc>
                  <a:txBody>
                    <a:bodyPr/>
                    <a:lstStyle/>
                    <a:p>
                      <a:pPr algn="ctr"/>
                      <a:r>
                        <a:rPr lang="de-DE" sz="1400" dirty="0"/>
                        <a:t>Ja</a:t>
                      </a:r>
                    </a:p>
                  </a:txBody>
                  <a:tcPr anchor="ctr"/>
                </a:tc>
                <a:extLst>
                  <a:ext uri="{0D108BD9-81ED-4DB2-BD59-A6C34878D82A}">
                    <a16:rowId xmlns:a16="http://schemas.microsoft.com/office/drawing/2014/main" val="1434315991"/>
                  </a:ext>
                </a:extLst>
              </a:tr>
              <a:tr h="370840">
                <a:tc>
                  <a:txBody>
                    <a:bodyPr/>
                    <a:lstStyle/>
                    <a:p>
                      <a:pPr algn="ctr"/>
                      <a:r>
                        <a:rPr lang="de-DE" sz="1400" dirty="0"/>
                        <a:t>Routing zwischen Interfaces</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825924691"/>
                  </a:ext>
                </a:extLst>
              </a:tr>
              <a:tr h="370840">
                <a:tc>
                  <a:txBody>
                    <a:bodyPr/>
                    <a:lstStyle/>
                    <a:p>
                      <a:pPr algn="ctr"/>
                      <a:r>
                        <a:rPr lang="de-DE" sz="1400" dirty="0"/>
                        <a:t>Routing Table</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905260407"/>
                  </a:ext>
                </a:extLst>
              </a:tr>
              <a:tr h="370840">
                <a:tc>
                  <a:txBody>
                    <a:bodyPr/>
                    <a:lstStyle/>
                    <a:p>
                      <a:pPr algn="ctr"/>
                      <a:r>
                        <a:rPr lang="de-DE" sz="1400" dirty="0" err="1"/>
                        <a:t>Spanning</a:t>
                      </a:r>
                      <a:r>
                        <a:rPr lang="de-DE" sz="1400" dirty="0"/>
                        <a:t> </a:t>
                      </a:r>
                      <a:r>
                        <a:rPr lang="de-DE" sz="1400" dirty="0" err="1"/>
                        <a:t>Tree</a:t>
                      </a:r>
                      <a:r>
                        <a:rPr lang="de-DE" sz="1400" dirty="0"/>
                        <a:t> Protocol</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175422613"/>
                  </a:ext>
                </a:extLst>
              </a:tr>
              <a:tr h="370840">
                <a:tc>
                  <a:txBody>
                    <a:bodyPr/>
                    <a:lstStyle/>
                    <a:p>
                      <a:pPr algn="ctr"/>
                      <a:r>
                        <a:rPr lang="de-DE" sz="1400" dirty="0"/>
                        <a:t>ACL-Firewall</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811533231"/>
                  </a:ext>
                </a:extLst>
              </a:tr>
              <a:tr h="370840">
                <a:tc>
                  <a:txBody>
                    <a:bodyPr/>
                    <a:lstStyle/>
                    <a:p>
                      <a:pPr algn="ctr"/>
                      <a:r>
                        <a:rPr lang="de-DE" sz="1400" dirty="0"/>
                        <a:t>VPNs</a:t>
                      </a:r>
                    </a:p>
                  </a:txBody>
                  <a:tcPr anchor="ctr"/>
                </a:tc>
                <a:tc>
                  <a:txBody>
                    <a:bodyPr/>
                    <a:lstStyle/>
                    <a:p>
                      <a:pPr algn="ctr"/>
                      <a:r>
                        <a:rPr lang="de-DE" sz="1400" dirty="0"/>
                        <a:t>Nein</a:t>
                      </a:r>
                    </a:p>
                  </a:txBody>
                  <a:tcPr anchor="ctr"/>
                </a:tc>
                <a:tc>
                  <a:txBody>
                    <a:bodyPr/>
                    <a:lstStyle/>
                    <a:p>
                      <a:pPr algn="ctr"/>
                      <a:r>
                        <a:rPr lang="de-DE" sz="1400" dirty="0"/>
                        <a:t>Nein, nicht die Modelle im PT</a:t>
                      </a:r>
                    </a:p>
                  </a:txBody>
                  <a:tcPr anchor="ctr"/>
                </a:tc>
                <a:tc>
                  <a:txBody>
                    <a:bodyPr/>
                    <a:lstStyle/>
                    <a:p>
                      <a:pPr algn="ctr"/>
                      <a:r>
                        <a:rPr lang="de-DE" sz="1400" dirty="0"/>
                        <a:t>Ja, mit SEC-Lizenz (Security)</a:t>
                      </a:r>
                    </a:p>
                  </a:txBody>
                  <a:tcPr anchor="ctr"/>
                </a:tc>
                <a:extLst>
                  <a:ext uri="{0D108BD9-81ED-4DB2-BD59-A6C34878D82A}">
                    <a16:rowId xmlns:a16="http://schemas.microsoft.com/office/drawing/2014/main" val="1466447902"/>
                  </a:ext>
                </a:extLst>
              </a:tr>
              <a:tr h="370840">
                <a:tc>
                  <a:txBody>
                    <a:bodyPr/>
                    <a:lstStyle/>
                    <a:p>
                      <a:pPr algn="ctr"/>
                      <a:r>
                        <a:rPr lang="de-DE" sz="1400" dirty="0"/>
                        <a:t>Ports per Default aktiviert</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algn="ctr"/>
                      <a:r>
                        <a:rPr lang="de-DE" sz="1400" dirty="0"/>
                        <a:t>Nein</a:t>
                      </a:r>
                    </a:p>
                  </a:txBody>
                  <a:tcPr anchor="ctr"/>
                </a:tc>
                <a:extLst>
                  <a:ext uri="{0D108BD9-81ED-4DB2-BD59-A6C34878D82A}">
                    <a16:rowId xmlns:a16="http://schemas.microsoft.com/office/drawing/2014/main" val="2038470895"/>
                  </a:ext>
                </a:extLst>
              </a:tr>
              <a:tr h="370840">
                <a:tc>
                  <a:txBody>
                    <a:bodyPr/>
                    <a:lstStyle/>
                    <a:p>
                      <a:pPr algn="ctr"/>
                      <a:r>
                        <a:rPr lang="de-DE" sz="1400" dirty="0"/>
                        <a:t>Routing per Default aktiviert</a:t>
                      </a:r>
                    </a:p>
                  </a:txBody>
                  <a:tcPr anchor="ctr"/>
                </a:tc>
                <a:tc>
                  <a:txBody>
                    <a:bodyPr/>
                    <a:lstStyle/>
                    <a:p>
                      <a:pPr algn="ctr"/>
                      <a:r>
                        <a:rPr lang="de-DE" sz="1400" dirty="0"/>
                        <a:t>Nein </a:t>
                      </a:r>
                      <a:br>
                        <a:rPr lang="de-DE" sz="1400" dirty="0"/>
                      </a:br>
                      <a:r>
                        <a:rPr lang="de-DE" sz="1400" dirty="0"/>
                        <a:t>(kann kein Routing)</a:t>
                      </a:r>
                    </a:p>
                  </a:txBody>
                  <a:tcPr anchor="ctr"/>
                </a:tc>
                <a:tc>
                  <a:txBody>
                    <a:bodyPr/>
                    <a:lstStyle/>
                    <a:p>
                      <a:pPr algn="ctr"/>
                      <a:r>
                        <a:rPr lang="de-DE" sz="1400" dirty="0"/>
                        <a:t>Nein</a:t>
                      </a:r>
                    </a:p>
                  </a:txBody>
                  <a:tcPr anchor="ctr"/>
                </a:tc>
                <a:tc>
                  <a:txBody>
                    <a:bodyPr/>
                    <a:lstStyle/>
                    <a:p>
                      <a:pPr algn="ctr"/>
                      <a:r>
                        <a:rPr lang="de-DE" sz="1400" dirty="0"/>
                        <a:t>Ja</a:t>
                      </a:r>
                    </a:p>
                  </a:txBody>
                  <a:tcPr anchor="ctr"/>
                </a:tc>
                <a:extLst>
                  <a:ext uri="{0D108BD9-81ED-4DB2-BD59-A6C34878D82A}">
                    <a16:rowId xmlns:a16="http://schemas.microsoft.com/office/drawing/2014/main" val="923200357"/>
                  </a:ext>
                </a:extLst>
              </a:tr>
            </a:tbl>
          </a:graphicData>
        </a:graphic>
      </p:graphicFrame>
      <p:sp>
        <p:nvSpPr>
          <p:cNvPr id="2" name="Titel 1">
            <a:extLst>
              <a:ext uri="{FF2B5EF4-FFF2-40B4-BE49-F238E27FC236}">
                <a16:creationId xmlns:a16="http://schemas.microsoft.com/office/drawing/2014/main" id="{B9FCD7B2-3E18-F84A-2E4A-69ABFF049D96}"/>
              </a:ext>
            </a:extLst>
          </p:cNvPr>
          <p:cNvSpPr>
            <a:spLocks noGrp="1"/>
          </p:cNvSpPr>
          <p:nvPr>
            <p:ph type="title"/>
          </p:nvPr>
        </p:nvSpPr>
        <p:spPr>
          <a:xfrm>
            <a:off x="838200" y="93853"/>
            <a:ext cx="9925772" cy="1325563"/>
          </a:xfrm>
        </p:spPr>
        <p:txBody>
          <a:bodyPr/>
          <a:lstStyle/>
          <a:p>
            <a:r>
              <a:rPr lang="de-DE" dirty="0"/>
              <a:t>Unterschiede L2-Switch / L3-Switch / Router</a:t>
            </a:r>
          </a:p>
        </p:txBody>
      </p:sp>
    </p:spTree>
    <p:extLst>
      <p:ext uri="{BB962C8B-B14F-4D97-AF65-F5344CB8AC3E}">
        <p14:creationId xmlns:p14="http://schemas.microsoft.com/office/powerpoint/2010/main" val="2279963302"/>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4929</Words>
  <Application>Microsoft Office PowerPoint</Application>
  <PresentationFormat>Breitbild</PresentationFormat>
  <Paragraphs>473</Paragraphs>
  <Slides>35</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35</vt:i4>
      </vt:variant>
    </vt:vector>
  </HeadingPairs>
  <TitlesOfParts>
    <vt:vector size="42" baseType="lpstr">
      <vt:lpstr>Arial</vt:lpstr>
      <vt:lpstr>Calibri</vt:lpstr>
      <vt:lpstr>Calibri Light</vt:lpstr>
      <vt:lpstr>Consolas</vt:lpstr>
      <vt:lpstr>Courier New</vt:lpstr>
      <vt:lpstr>Wingdings</vt:lpstr>
      <vt:lpstr>Office</vt:lpstr>
      <vt:lpstr>Cisco IOS</vt:lpstr>
      <vt:lpstr>Cisco IOS Überblick</vt:lpstr>
      <vt:lpstr>Verbindungsmöglichkeiten zum Konfigurieren</vt:lpstr>
      <vt:lpstr>Konfigurations-Modi von IOS</vt:lpstr>
      <vt:lpstr>Grundsätzliches zu IOS Befehlen</vt:lpstr>
      <vt:lpstr>Wichtige Befehle im Enable Mode</vt:lpstr>
      <vt:lpstr>Wichtige Befehle im Config-Mode</vt:lpstr>
      <vt:lpstr>Wichtige Befehle im Interface-Config-Mode</vt:lpstr>
      <vt:lpstr>Unterschiede L2-Switch / L3-Switch / Router</vt:lpstr>
      <vt:lpstr>Best Practice: Layer 2 Switch basiskonfigurieren und eine IP-Adresse zuweisen</vt:lpstr>
      <vt:lpstr>Best Practice: Router (1941) oder L3-Switch (z.B. 3560) basiskonfigurieren und Routing aktivieren</vt:lpstr>
      <vt:lpstr>Best Practice: Layer 3 - Switch Routing zwischen VLANs (Inter-VLAN Routing) </vt:lpstr>
      <vt:lpstr>Dynamisches Routing (RIPv2) konfigurieren</vt:lpstr>
      <vt:lpstr>RIPv2 vs. OSPF (Routing Information Protocol vs. Open Short Path First)</vt:lpstr>
      <vt:lpstr>Dynamisches Routing (OSPF) konfigurieren</vt:lpstr>
      <vt:lpstr>Best Practice: Telnet Zugriff aktivieren</vt:lpstr>
      <vt:lpstr>Beispiel-Konfiguration Layer 2 - Switch:  Zwei VLANs über einen Trunk</vt:lpstr>
      <vt:lpstr>DHCP-Server konfigurieren (L2/L3-Switche &amp; Router)</vt:lpstr>
      <vt:lpstr>NAT (Gleichzeitige Verwendung einer WAN-Adresse durch mehrere Hosts)</vt:lpstr>
      <vt:lpstr>ACL-Firewall Konfiguration</vt:lpstr>
      <vt:lpstr>ACL-basierte Firewall mit L3-Switch bzw. Cisco Router</vt:lpstr>
      <vt:lpstr>Extended ACLs</vt:lpstr>
      <vt:lpstr>ACLs bearbeiten</vt:lpstr>
      <vt:lpstr>Spanning-Tree-Protocol (STP)</vt:lpstr>
      <vt:lpstr>Das Spanning Tree Protokoll (STP)</vt:lpstr>
      <vt:lpstr>Funktionsweise Spanning Tree Protocol (STP)</vt:lpstr>
      <vt:lpstr>"Kosten" und Varianten des Spanning-Tree-Protokolls</vt:lpstr>
      <vt:lpstr>Ablauf des Spanning-Tree-Protocol</vt:lpstr>
      <vt:lpstr>STP-Konfiguration Cisco Switche 2xxx / 3xxx</vt:lpstr>
      <vt:lpstr>Wichtiges zur Konfiguration / PortFast</vt:lpstr>
      <vt:lpstr>Beispiel STP</vt:lpstr>
      <vt:lpstr>Beispiele redundante Netzwerke mit STP</vt:lpstr>
      <vt:lpstr>Beispiele redundante Netzwerke mit STP</vt:lpstr>
      <vt:lpstr>Links zu STP</vt:lpstr>
      <vt:lpstr>Links zu Cisco / CCNA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Cisco IOS</dc:title>
  <dc:creator>Michael Roth</dc:creator>
  <cp:lastModifiedBy>Michael Roth</cp:lastModifiedBy>
  <cp:revision>118</cp:revision>
  <dcterms:created xsi:type="dcterms:W3CDTF">2023-07-03T13:25:30Z</dcterms:created>
  <dcterms:modified xsi:type="dcterms:W3CDTF">2024-02-21T09:31:58Z</dcterms:modified>
</cp:coreProperties>
</file>

<file path=docProps/thumbnail.jpeg>
</file>